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ela Gothic One"/>
      <p:regular r:id="rId17"/>
    </p:embeddedFont>
    <p:embeddedFont>
      <p:font typeface="Dela Gothic One"/>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189798"/>
            <a:ext cx="7627382" cy="2138124"/>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Harnessing the Power of Generative AI for Business Leaders</a:t>
            </a:r>
            <a:endParaRPr lang="en-US" sz="4450" dirty="0"/>
          </a:p>
        </p:txBody>
      </p:sp>
      <p:sp>
        <p:nvSpPr>
          <p:cNvPr id="4" name="Text 1"/>
          <p:cNvSpPr/>
          <p:nvPr/>
        </p:nvSpPr>
        <p:spPr>
          <a:xfrm>
            <a:off x="6244709" y="4652843"/>
            <a:ext cx="7627382"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Join us as we delve into the transformative potential of Generative AI for business leaders. This presentation will equip you with the knowledge and insights to leverage this powerful technology and drive innovation in your organization.</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74608" y="1868329"/>
            <a:ext cx="13281184" cy="1268254"/>
          </a:xfrm>
          <a:prstGeom prst="rect">
            <a:avLst/>
          </a:prstGeom>
          <a:noFill/>
          <a:ln/>
        </p:spPr>
        <p:txBody>
          <a:bodyPr wrap="square" lIns="0" tIns="0" rIns="0" bIns="0" rtlCol="0" anchor="t"/>
          <a:lstStyle/>
          <a:p>
            <a:pPr indent="0" marL="0">
              <a:lnSpc>
                <a:spcPts val="4950"/>
              </a:lnSpc>
              <a:buNone/>
            </a:pPr>
            <a:r>
              <a:rPr lang="en-US" sz="3950" dirty="0">
                <a:solidFill>
                  <a:srgbClr val="FAEBEB"/>
                </a:solidFill>
                <a:latin typeface="Dela Gothic One" pitchFamily="34" charset="0"/>
                <a:ea typeface="Dela Gothic One" pitchFamily="34" charset="-122"/>
                <a:cs typeface="Dela Gothic One" pitchFamily="34" charset="-120"/>
              </a:rPr>
              <a:t>Future Trends and Emerging Opportunities in Generative AI</a:t>
            </a:r>
            <a:endParaRPr lang="en-US" sz="3950" dirty="0"/>
          </a:p>
        </p:txBody>
      </p:sp>
      <p:pic>
        <p:nvPicPr>
          <p:cNvPr id="3" name="Image 0" descr="preencoded.png">    </p:cNvPr>
          <p:cNvPicPr>
            <a:picLocks noChangeAspect="1"/>
          </p:cNvPicPr>
          <p:nvPr/>
        </p:nvPicPr>
        <p:blipFill>
          <a:blip r:embed="rId1"/>
          <a:stretch>
            <a:fillRect/>
          </a:stretch>
        </p:blipFill>
        <p:spPr>
          <a:xfrm>
            <a:off x="682228" y="3647361"/>
            <a:ext cx="2529840" cy="2529840"/>
          </a:xfrm>
          <a:prstGeom prst="rect">
            <a:avLst/>
          </a:prstGeom>
        </p:spPr>
      </p:pic>
      <p:pic>
        <p:nvPicPr>
          <p:cNvPr id="4" name="Image 1" descr="preencoded.png">    </p:cNvPr>
          <p:cNvPicPr>
            <a:picLocks noChangeAspect="1"/>
          </p:cNvPicPr>
          <p:nvPr/>
        </p:nvPicPr>
        <p:blipFill>
          <a:blip r:embed="rId2"/>
          <a:stretch>
            <a:fillRect/>
          </a:stretch>
        </p:blipFill>
        <p:spPr>
          <a:xfrm>
            <a:off x="3366254" y="3647361"/>
            <a:ext cx="2529840" cy="2529840"/>
          </a:xfrm>
          <a:prstGeom prst="rect">
            <a:avLst/>
          </a:prstGeom>
        </p:spPr>
      </p:pic>
      <p:pic>
        <p:nvPicPr>
          <p:cNvPr id="5" name="Image 2" descr="preencoded.png">    </p:cNvPr>
          <p:cNvPicPr>
            <a:picLocks noChangeAspect="1"/>
          </p:cNvPicPr>
          <p:nvPr/>
        </p:nvPicPr>
        <p:blipFill>
          <a:blip r:embed="rId3"/>
          <a:stretch>
            <a:fillRect/>
          </a:stretch>
        </p:blipFill>
        <p:spPr>
          <a:xfrm>
            <a:off x="6050280" y="3647361"/>
            <a:ext cx="2529840" cy="2529840"/>
          </a:xfrm>
          <a:prstGeom prst="rect">
            <a:avLst/>
          </a:prstGeom>
        </p:spPr>
      </p:pic>
      <p:pic>
        <p:nvPicPr>
          <p:cNvPr id="6" name="Image 3" descr="preencoded.png">    </p:cNvPr>
          <p:cNvPicPr>
            <a:picLocks noChangeAspect="1"/>
          </p:cNvPicPr>
          <p:nvPr/>
        </p:nvPicPr>
        <p:blipFill>
          <a:blip r:embed="rId4"/>
          <a:stretch>
            <a:fillRect/>
          </a:stretch>
        </p:blipFill>
        <p:spPr>
          <a:xfrm>
            <a:off x="8734306" y="3647361"/>
            <a:ext cx="2529840" cy="2529840"/>
          </a:xfrm>
          <a:prstGeom prst="rect">
            <a:avLst/>
          </a:prstGeom>
        </p:spPr>
      </p:pic>
      <p:pic>
        <p:nvPicPr>
          <p:cNvPr id="7" name="Image 4" descr="preencoded.png">    </p:cNvPr>
          <p:cNvPicPr>
            <a:picLocks noChangeAspect="1"/>
          </p:cNvPicPr>
          <p:nvPr/>
        </p:nvPicPr>
        <p:blipFill>
          <a:blip r:embed="rId5"/>
          <a:stretch>
            <a:fillRect/>
          </a:stretch>
        </p:blipFill>
        <p:spPr>
          <a:xfrm>
            <a:off x="11418332" y="3647361"/>
            <a:ext cx="2529840" cy="25298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227421"/>
            <a:ext cx="131137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Defining Generative AI: Concepts and Capabilities</a:t>
            </a:r>
            <a:endParaRPr lang="en-US" sz="4450" dirty="0"/>
          </a:p>
        </p:txBody>
      </p:sp>
      <p:sp>
        <p:nvSpPr>
          <p:cNvPr id="3" name="Text 1"/>
          <p:cNvSpPr/>
          <p:nvPr/>
        </p:nvSpPr>
        <p:spPr>
          <a:xfrm>
            <a:off x="758309" y="4194334"/>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The Essence</a:t>
            </a:r>
            <a:endParaRPr lang="en-US" sz="2200" dirty="0"/>
          </a:p>
        </p:txBody>
      </p:sp>
      <p:sp>
        <p:nvSpPr>
          <p:cNvPr id="4" name="Text 2"/>
          <p:cNvSpPr/>
          <p:nvPr/>
        </p:nvSpPr>
        <p:spPr>
          <a:xfrm>
            <a:off x="758309" y="4767143"/>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Generative AI is a subset of AI that creates new content, such as text, images, music, and code, based on existing data.</a:t>
            </a:r>
            <a:endParaRPr lang="en-US" sz="1700" dirty="0"/>
          </a:p>
        </p:txBody>
      </p:sp>
      <p:sp>
        <p:nvSpPr>
          <p:cNvPr id="5" name="Text 3"/>
          <p:cNvSpPr/>
          <p:nvPr/>
        </p:nvSpPr>
        <p:spPr>
          <a:xfrm>
            <a:off x="7587139" y="4194334"/>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The Power</a:t>
            </a:r>
            <a:endParaRPr lang="en-US" sz="2200" dirty="0"/>
          </a:p>
        </p:txBody>
      </p:sp>
      <p:sp>
        <p:nvSpPr>
          <p:cNvPr id="6" name="Text 4"/>
          <p:cNvSpPr/>
          <p:nvPr/>
        </p:nvSpPr>
        <p:spPr>
          <a:xfrm>
            <a:off x="7587139" y="4767143"/>
            <a:ext cx="629257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It harnesses algorithms and machine learning to generate realistic and original outputs, enabling creative solutions and automation.</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1163" y="574477"/>
            <a:ext cx="7681674" cy="2061686"/>
          </a:xfrm>
          <a:prstGeom prst="rect">
            <a:avLst/>
          </a:prstGeom>
          <a:noFill/>
          <a:ln/>
        </p:spPr>
        <p:txBody>
          <a:bodyPr wrap="square" lIns="0" tIns="0" rIns="0" bIns="0" rtlCol="0" anchor="t"/>
          <a:lstStyle/>
          <a:p>
            <a:pPr indent="0" marL="0">
              <a:lnSpc>
                <a:spcPts val="5400"/>
              </a:lnSpc>
              <a:buNone/>
            </a:pPr>
            <a:r>
              <a:rPr lang="en-US" sz="4300" dirty="0">
                <a:solidFill>
                  <a:srgbClr val="FAEBEB"/>
                </a:solidFill>
                <a:latin typeface="Dela Gothic One" pitchFamily="34" charset="0"/>
                <a:ea typeface="Dela Gothic One" pitchFamily="34" charset="-122"/>
                <a:cs typeface="Dela Gothic One" pitchFamily="34" charset="-120"/>
              </a:rPr>
              <a:t>Uncovering the Business Value of Generative AI</a:t>
            </a:r>
            <a:endParaRPr lang="en-US" sz="4300" dirty="0"/>
          </a:p>
        </p:txBody>
      </p:sp>
      <p:sp>
        <p:nvSpPr>
          <p:cNvPr id="4" name="Shape 1"/>
          <p:cNvSpPr/>
          <p:nvPr/>
        </p:nvSpPr>
        <p:spPr>
          <a:xfrm>
            <a:off x="731163" y="2949535"/>
            <a:ext cx="3736419" cy="2248376"/>
          </a:xfrm>
          <a:prstGeom prst="roundRect">
            <a:avLst>
              <a:gd name="adj" fmla="val 3903"/>
            </a:avLst>
          </a:prstGeom>
          <a:solidFill>
            <a:srgbClr val="740B0B"/>
          </a:solidFill>
          <a:ln w="7620">
            <a:solidFill>
              <a:srgbClr val="8D2424"/>
            </a:solidFill>
            <a:prstDash val="solid"/>
          </a:ln>
        </p:spPr>
      </p:sp>
      <p:sp>
        <p:nvSpPr>
          <p:cNvPr id="5" name="Text 2"/>
          <p:cNvSpPr/>
          <p:nvPr/>
        </p:nvSpPr>
        <p:spPr>
          <a:xfrm>
            <a:off x="947618" y="3165991"/>
            <a:ext cx="2748915" cy="343614"/>
          </a:xfrm>
          <a:prstGeom prst="rect">
            <a:avLst/>
          </a:prstGeom>
          <a:noFill/>
          <a:ln/>
        </p:spPr>
        <p:txBody>
          <a:bodyPr wrap="none" lIns="0" tIns="0" rIns="0" bIns="0" rtlCol="0" anchor="t"/>
          <a:lstStyle/>
          <a:p>
            <a:pPr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Efficiency Gains</a:t>
            </a:r>
            <a:endParaRPr lang="en-US" sz="2150" dirty="0"/>
          </a:p>
        </p:txBody>
      </p:sp>
      <p:sp>
        <p:nvSpPr>
          <p:cNvPr id="6" name="Text 3"/>
          <p:cNvSpPr/>
          <p:nvPr/>
        </p:nvSpPr>
        <p:spPr>
          <a:xfrm>
            <a:off x="947618" y="3634859"/>
            <a:ext cx="3303508" cy="668655"/>
          </a:xfrm>
          <a:prstGeom prst="rect">
            <a:avLst/>
          </a:prstGeom>
          <a:noFill/>
          <a:ln/>
        </p:spPr>
        <p:txBody>
          <a:bodyPr wrap="square" lIns="0" tIns="0" rIns="0" bIns="0" rtlCol="0" anchor="t"/>
          <a:lstStyle/>
          <a:p>
            <a:pPr indent="0" marL="0">
              <a:lnSpc>
                <a:spcPts val="2600"/>
              </a:lnSpc>
              <a:buNone/>
            </a:pPr>
            <a:r>
              <a:rPr lang="en-US" sz="1600" dirty="0">
                <a:solidFill>
                  <a:srgbClr val="FFE5E5"/>
                </a:solidFill>
                <a:latin typeface="DM Sans" pitchFamily="34" charset="0"/>
                <a:ea typeface="DM Sans" pitchFamily="34" charset="-122"/>
                <a:cs typeface="DM Sans" pitchFamily="34" charset="-120"/>
              </a:rPr>
              <a:t>Automate repetitive tasks, freeing up time for strategic initiatives.</a:t>
            </a:r>
            <a:endParaRPr lang="en-US" sz="1600" dirty="0"/>
          </a:p>
        </p:txBody>
      </p:sp>
      <p:sp>
        <p:nvSpPr>
          <p:cNvPr id="7" name="Shape 4"/>
          <p:cNvSpPr/>
          <p:nvPr/>
        </p:nvSpPr>
        <p:spPr>
          <a:xfrm>
            <a:off x="4676418" y="2949535"/>
            <a:ext cx="3736419" cy="2248376"/>
          </a:xfrm>
          <a:prstGeom prst="roundRect">
            <a:avLst>
              <a:gd name="adj" fmla="val 3903"/>
            </a:avLst>
          </a:prstGeom>
          <a:solidFill>
            <a:srgbClr val="740B0B"/>
          </a:solidFill>
          <a:ln w="7620">
            <a:solidFill>
              <a:srgbClr val="8D2424"/>
            </a:solidFill>
            <a:prstDash val="solid"/>
          </a:ln>
        </p:spPr>
      </p:sp>
      <p:sp>
        <p:nvSpPr>
          <p:cNvPr id="8" name="Text 5"/>
          <p:cNvSpPr/>
          <p:nvPr/>
        </p:nvSpPr>
        <p:spPr>
          <a:xfrm>
            <a:off x="4892873" y="3165991"/>
            <a:ext cx="3303508" cy="687229"/>
          </a:xfrm>
          <a:prstGeom prst="rect">
            <a:avLst/>
          </a:prstGeom>
          <a:noFill/>
          <a:ln/>
        </p:spPr>
        <p:txBody>
          <a:bodyPr wrap="square" lIns="0" tIns="0" rIns="0" bIns="0" rtlCol="0" anchor="t"/>
          <a:lstStyle/>
          <a:p>
            <a:pPr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Enhanced Creativity</a:t>
            </a:r>
            <a:endParaRPr lang="en-US" sz="2150" dirty="0"/>
          </a:p>
        </p:txBody>
      </p:sp>
      <p:sp>
        <p:nvSpPr>
          <p:cNvPr id="9" name="Text 6"/>
          <p:cNvSpPr/>
          <p:nvPr/>
        </p:nvSpPr>
        <p:spPr>
          <a:xfrm>
            <a:off x="4892873" y="3978473"/>
            <a:ext cx="3303508" cy="1002983"/>
          </a:xfrm>
          <a:prstGeom prst="rect">
            <a:avLst/>
          </a:prstGeom>
          <a:noFill/>
          <a:ln/>
        </p:spPr>
        <p:txBody>
          <a:bodyPr wrap="square" lIns="0" tIns="0" rIns="0" bIns="0" rtlCol="0" anchor="t"/>
          <a:lstStyle/>
          <a:p>
            <a:pPr indent="0" marL="0">
              <a:lnSpc>
                <a:spcPts val="2600"/>
              </a:lnSpc>
              <a:buNone/>
            </a:pPr>
            <a:r>
              <a:rPr lang="en-US" sz="1600" dirty="0">
                <a:solidFill>
                  <a:srgbClr val="FFE5E5"/>
                </a:solidFill>
                <a:latin typeface="DM Sans" pitchFamily="34" charset="0"/>
                <a:ea typeface="DM Sans" pitchFamily="34" charset="-122"/>
                <a:cs typeface="DM Sans" pitchFamily="34" charset="-120"/>
              </a:rPr>
              <a:t>Generate novel ideas and designs, leading to innovation and differentiation.</a:t>
            </a:r>
            <a:endParaRPr lang="en-US" sz="1600" dirty="0"/>
          </a:p>
        </p:txBody>
      </p:sp>
      <p:sp>
        <p:nvSpPr>
          <p:cNvPr id="10" name="Shape 7"/>
          <p:cNvSpPr/>
          <p:nvPr/>
        </p:nvSpPr>
        <p:spPr>
          <a:xfrm>
            <a:off x="731163" y="5406747"/>
            <a:ext cx="3736419" cy="2248376"/>
          </a:xfrm>
          <a:prstGeom prst="roundRect">
            <a:avLst>
              <a:gd name="adj" fmla="val 3903"/>
            </a:avLst>
          </a:prstGeom>
          <a:solidFill>
            <a:srgbClr val="740B0B"/>
          </a:solidFill>
          <a:ln w="7620">
            <a:solidFill>
              <a:srgbClr val="8D2424"/>
            </a:solidFill>
            <a:prstDash val="solid"/>
          </a:ln>
        </p:spPr>
      </p:sp>
      <p:sp>
        <p:nvSpPr>
          <p:cNvPr id="11" name="Text 8"/>
          <p:cNvSpPr/>
          <p:nvPr/>
        </p:nvSpPr>
        <p:spPr>
          <a:xfrm>
            <a:off x="947618" y="5623203"/>
            <a:ext cx="3303508" cy="687229"/>
          </a:xfrm>
          <a:prstGeom prst="rect">
            <a:avLst/>
          </a:prstGeom>
          <a:noFill/>
          <a:ln/>
        </p:spPr>
        <p:txBody>
          <a:bodyPr wrap="square" lIns="0" tIns="0" rIns="0" bIns="0" rtlCol="0" anchor="t"/>
          <a:lstStyle/>
          <a:p>
            <a:pPr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Personalized Experiences</a:t>
            </a:r>
            <a:endParaRPr lang="en-US" sz="2150" dirty="0"/>
          </a:p>
        </p:txBody>
      </p:sp>
      <p:sp>
        <p:nvSpPr>
          <p:cNvPr id="12" name="Text 9"/>
          <p:cNvSpPr/>
          <p:nvPr/>
        </p:nvSpPr>
        <p:spPr>
          <a:xfrm>
            <a:off x="947618" y="6435685"/>
            <a:ext cx="3303508" cy="1002983"/>
          </a:xfrm>
          <a:prstGeom prst="rect">
            <a:avLst/>
          </a:prstGeom>
          <a:noFill/>
          <a:ln/>
        </p:spPr>
        <p:txBody>
          <a:bodyPr wrap="square" lIns="0" tIns="0" rIns="0" bIns="0" rtlCol="0" anchor="t"/>
          <a:lstStyle/>
          <a:p>
            <a:pPr indent="0" marL="0">
              <a:lnSpc>
                <a:spcPts val="2600"/>
              </a:lnSpc>
              <a:buNone/>
            </a:pPr>
            <a:r>
              <a:rPr lang="en-US" sz="1600" dirty="0">
                <a:solidFill>
                  <a:srgbClr val="FFE5E5"/>
                </a:solidFill>
                <a:latin typeface="DM Sans" pitchFamily="34" charset="0"/>
                <a:ea typeface="DM Sans" pitchFamily="34" charset="-122"/>
                <a:cs typeface="DM Sans" pitchFamily="34" charset="-120"/>
              </a:rPr>
              <a:t>Tailor products and services to individual customer needs and preferences.</a:t>
            </a:r>
            <a:endParaRPr lang="en-US" sz="1600" dirty="0"/>
          </a:p>
        </p:txBody>
      </p:sp>
      <p:sp>
        <p:nvSpPr>
          <p:cNvPr id="13" name="Shape 10"/>
          <p:cNvSpPr/>
          <p:nvPr/>
        </p:nvSpPr>
        <p:spPr>
          <a:xfrm>
            <a:off x="4676418" y="5406747"/>
            <a:ext cx="3736419" cy="2248376"/>
          </a:xfrm>
          <a:prstGeom prst="roundRect">
            <a:avLst>
              <a:gd name="adj" fmla="val 3903"/>
            </a:avLst>
          </a:prstGeom>
          <a:solidFill>
            <a:srgbClr val="740B0B"/>
          </a:solidFill>
          <a:ln w="7620">
            <a:solidFill>
              <a:srgbClr val="8D2424"/>
            </a:solidFill>
            <a:prstDash val="solid"/>
          </a:ln>
        </p:spPr>
      </p:sp>
      <p:sp>
        <p:nvSpPr>
          <p:cNvPr id="14" name="Text 11"/>
          <p:cNvSpPr/>
          <p:nvPr/>
        </p:nvSpPr>
        <p:spPr>
          <a:xfrm>
            <a:off x="4892873" y="5623203"/>
            <a:ext cx="3303508" cy="687229"/>
          </a:xfrm>
          <a:prstGeom prst="rect">
            <a:avLst/>
          </a:prstGeom>
          <a:noFill/>
          <a:ln/>
        </p:spPr>
        <p:txBody>
          <a:bodyPr wrap="square" lIns="0" tIns="0" rIns="0" bIns="0" rtlCol="0" anchor="t"/>
          <a:lstStyle/>
          <a:p>
            <a:pPr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Data-Driven Decisions</a:t>
            </a:r>
            <a:endParaRPr lang="en-US" sz="2150" dirty="0"/>
          </a:p>
        </p:txBody>
      </p:sp>
      <p:sp>
        <p:nvSpPr>
          <p:cNvPr id="15" name="Text 12"/>
          <p:cNvSpPr/>
          <p:nvPr/>
        </p:nvSpPr>
        <p:spPr>
          <a:xfrm>
            <a:off x="4892873" y="6435685"/>
            <a:ext cx="3303508" cy="1002983"/>
          </a:xfrm>
          <a:prstGeom prst="rect">
            <a:avLst/>
          </a:prstGeom>
          <a:noFill/>
          <a:ln/>
        </p:spPr>
        <p:txBody>
          <a:bodyPr wrap="square" lIns="0" tIns="0" rIns="0" bIns="0" rtlCol="0" anchor="t"/>
          <a:lstStyle/>
          <a:p>
            <a:pPr indent="0" marL="0">
              <a:lnSpc>
                <a:spcPts val="2600"/>
              </a:lnSpc>
              <a:buNone/>
            </a:pPr>
            <a:r>
              <a:rPr lang="en-US" sz="1600" dirty="0">
                <a:solidFill>
                  <a:srgbClr val="FFE5E5"/>
                </a:solidFill>
                <a:latin typeface="DM Sans" pitchFamily="34" charset="0"/>
                <a:ea typeface="DM Sans" pitchFamily="34" charset="-122"/>
                <a:cs typeface="DM Sans" pitchFamily="34" charset="-120"/>
              </a:rPr>
              <a:t>Generate insights from complex datasets, enabling informed decision-making.</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2945" y="554355"/>
            <a:ext cx="7738110" cy="1981676"/>
          </a:xfrm>
          <a:prstGeom prst="rect">
            <a:avLst/>
          </a:prstGeom>
          <a:noFill/>
          <a:ln/>
        </p:spPr>
        <p:txBody>
          <a:bodyPr wrap="square" lIns="0" tIns="0" rIns="0" bIns="0" rtlCol="0" anchor="t"/>
          <a:lstStyle/>
          <a:p>
            <a:pPr indent="0" marL="0">
              <a:lnSpc>
                <a:spcPts val="5200"/>
              </a:lnSpc>
              <a:buNone/>
            </a:pPr>
            <a:r>
              <a:rPr lang="en-US" sz="4150" dirty="0">
                <a:solidFill>
                  <a:srgbClr val="FAEBEB"/>
                </a:solidFill>
                <a:latin typeface="Dela Gothic One" pitchFamily="34" charset="0"/>
                <a:ea typeface="Dela Gothic One" pitchFamily="34" charset="-122"/>
                <a:cs typeface="Dela Gothic One" pitchFamily="34" charset="-120"/>
              </a:rPr>
              <a:t>Applying Generative AI to Transform Key Business Functions</a:t>
            </a:r>
            <a:endParaRPr lang="en-US" sz="4150" dirty="0"/>
          </a:p>
        </p:txBody>
      </p:sp>
      <p:pic>
        <p:nvPicPr>
          <p:cNvPr id="4" name="Image 1" descr="preencoded.png">    </p:cNvPr>
          <p:cNvPicPr>
            <a:picLocks noChangeAspect="1"/>
          </p:cNvPicPr>
          <p:nvPr/>
        </p:nvPicPr>
        <p:blipFill>
          <a:blip r:embed="rId2"/>
          <a:stretch>
            <a:fillRect/>
          </a:stretch>
        </p:blipFill>
        <p:spPr>
          <a:xfrm>
            <a:off x="702945" y="2837259"/>
            <a:ext cx="502087" cy="502087"/>
          </a:xfrm>
          <a:prstGeom prst="rect">
            <a:avLst/>
          </a:prstGeom>
        </p:spPr>
      </p:pic>
      <p:sp>
        <p:nvSpPr>
          <p:cNvPr id="5" name="Text 1"/>
          <p:cNvSpPr/>
          <p:nvPr/>
        </p:nvSpPr>
        <p:spPr>
          <a:xfrm>
            <a:off x="702945" y="3540085"/>
            <a:ext cx="2642711" cy="330398"/>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Marketing</a:t>
            </a:r>
            <a:endParaRPr lang="en-US" sz="2050" dirty="0"/>
          </a:p>
        </p:txBody>
      </p:sp>
      <p:sp>
        <p:nvSpPr>
          <p:cNvPr id="6" name="Text 2"/>
          <p:cNvSpPr/>
          <p:nvPr/>
        </p:nvSpPr>
        <p:spPr>
          <a:xfrm>
            <a:off x="702945" y="3990975"/>
            <a:ext cx="3718441" cy="96404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Generate personalized content, automate social media posts, and optimize advertising campaigns.</a:t>
            </a:r>
            <a:endParaRPr lang="en-US" sz="1550" dirty="0"/>
          </a:p>
        </p:txBody>
      </p:sp>
      <p:pic>
        <p:nvPicPr>
          <p:cNvPr id="7" name="Image 2" descr="preencoded.png">    </p:cNvPr>
          <p:cNvPicPr>
            <a:picLocks noChangeAspect="1"/>
          </p:cNvPicPr>
          <p:nvPr/>
        </p:nvPicPr>
        <p:blipFill>
          <a:blip r:embed="rId3"/>
          <a:stretch>
            <a:fillRect/>
          </a:stretch>
        </p:blipFill>
        <p:spPr>
          <a:xfrm>
            <a:off x="4722614" y="2837259"/>
            <a:ext cx="502087" cy="502087"/>
          </a:xfrm>
          <a:prstGeom prst="rect">
            <a:avLst/>
          </a:prstGeom>
        </p:spPr>
      </p:pic>
      <p:sp>
        <p:nvSpPr>
          <p:cNvPr id="8" name="Text 3"/>
          <p:cNvSpPr/>
          <p:nvPr/>
        </p:nvSpPr>
        <p:spPr>
          <a:xfrm>
            <a:off x="4722614" y="3540085"/>
            <a:ext cx="2642711" cy="330398"/>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Sales</a:t>
            </a:r>
            <a:endParaRPr lang="en-US" sz="2050" dirty="0"/>
          </a:p>
        </p:txBody>
      </p:sp>
      <p:sp>
        <p:nvSpPr>
          <p:cNvPr id="9" name="Text 4"/>
          <p:cNvSpPr/>
          <p:nvPr/>
        </p:nvSpPr>
        <p:spPr>
          <a:xfrm>
            <a:off x="4722614" y="3990975"/>
            <a:ext cx="3718441" cy="96404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Create targeted sales pitches, analyze customer data, and predict purchasing behavior.</a:t>
            </a:r>
            <a:endParaRPr lang="en-US" sz="1550" dirty="0"/>
          </a:p>
        </p:txBody>
      </p:sp>
      <p:pic>
        <p:nvPicPr>
          <p:cNvPr id="10" name="Image 3" descr="preencoded.png">    </p:cNvPr>
          <p:cNvPicPr>
            <a:picLocks noChangeAspect="1"/>
          </p:cNvPicPr>
          <p:nvPr/>
        </p:nvPicPr>
        <p:blipFill>
          <a:blip r:embed="rId4"/>
          <a:stretch>
            <a:fillRect/>
          </a:stretch>
        </p:blipFill>
        <p:spPr>
          <a:xfrm>
            <a:off x="702945" y="5557480"/>
            <a:ext cx="502087" cy="502087"/>
          </a:xfrm>
          <a:prstGeom prst="rect">
            <a:avLst/>
          </a:prstGeom>
        </p:spPr>
      </p:pic>
      <p:sp>
        <p:nvSpPr>
          <p:cNvPr id="11" name="Text 5"/>
          <p:cNvSpPr/>
          <p:nvPr/>
        </p:nvSpPr>
        <p:spPr>
          <a:xfrm>
            <a:off x="702945" y="6260306"/>
            <a:ext cx="2861310" cy="330398"/>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Customer Service</a:t>
            </a:r>
            <a:endParaRPr lang="en-US" sz="2050" dirty="0"/>
          </a:p>
        </p:txBody>
      </p:sp>
      <p:sp>
        <p:nvSpPr>
          <p:cNvPr id="12" name="Text 6"/>
          <p:cNvSpPr/>
          <p:nvPr/>
        </p:nvSpPr>
        <p:spPr>
          <a:xfrm>
            <a:off x="702945" y="6711196"/>
            <a:ext cx="3718441" cy="96404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Develop chatbots for instant support, personalize responses, and resolve queries efficiently.</a:t>
            </a:r>
            <a:endParaRPr lang="en-US" sz="1550" dirty="0"/>
          </a:p>
        </p:txBody>
      </p:sp>
      <p:pic>
        <p:nvPicPr>
          <p:cNvPr id="13" name="Image 4" descr="preencoded.png">    </p:cNvPr>
          <p:cNvPicPr>
            <a:picLocks noChangeAspect="1"/>
          </p:cNvPicPr>
          <p:nvPr/>
        </p:nvPicPr>
        <p:blipFill>
          <a:blip r:embed="rId5"/>
          <a:stretch>
            <a:fillRect/>
          </a:stretch>
        </p:blipFill>
        <p:spPr>
          <a:xfrm>
            <a:off x="4722614" y="5557480"/>
            <a:ext cx="502087" cy="502087"/>
          </a:xfrm>
          <a:prstGeom prst="rect">
            <a:avLst/>
          </a:prstGeom>
        </p:spPr>
      </p:pic>
      <p:sp>
        <p:nvSpPr>
          <p:cNvPr id="14" name="Text 7"/>
          <p:cNvSpPr/>
          <p:nvPr/>
        </p:nvSpPr>
        <p:spPr>
          <a:xfrm>
            <a:off x="4722614" y="6260306"/>
            <a:ext cx="3378875" cy="330398"/>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Product Development</a:t>
            </a:r>
            <a:endParaRPr lang="en-US" sz="2050" dirty="0"/>
          </a:p>
        </p:txBody>
      </p:sp>
      <p:sp>
        <p:nvSpPr>
          <p:cNvPr id="15" name="Text 8"/>
          <p:cNvSpPr/>
          <p:nvPr/>
        </p:nvSpPr>
        <p:spPr>
          <a:xfrm>
            <a:off x="4722614" y="6711196"/>
            <a:ext cx="3718441" cy="964049"/>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Generate innovative product ideas, optimize designs, and streamline product launch processes.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0200" y="510897"/>
            <a:ext cx="13329999" cy="1222296"/>
          </a:xfrm>
          <a:prstGeom prst="rect">
            <a:avLst/>
          </a:prstGeom>
          <a:noFill/>
          <a:ln/>
        </p:spPr>
        <p:txBody>
          <a:bodyPr wrap="square" lIns="0" tIns="0" rIns="0" bIns="0" rtlCol="0" anchor="t"/>
          <a:lstStyle/>
          <a:p>
            <a:pPr indent="0" marL="0">
              <a:lnSpc>
                <a:spcPts val="4800"/>
              </a:lnSpc>
              <a:buNone/>
            </a:pPr>
            <a:r>
              <a:rPr lang="en-US" sz="3850" dirty="0">
                <a:solidFill>
                  <a:srgbClr val="FAEBEB"/>
                </a:solidFill>
                <a:latin typeface="Dela Gothic One" pitchFamily="34" charset="0"/>
                <a:ea typeface="Dela Gothic One" pitchFamily="34" charset="-122"/>
                <a:cs typeface="Dela Gothic One" pitchFamily="34" charset="-120"/>
              </a:rPr>
              <a:t>Navigating Ethical Considerations and Responsible AI Practices</a:t>
            </a:r>
            <a:endParaRPr lang="en-US" sz="3850" dirty="0"/>
          </a:p>
        </p:txBody>
      </p:sp>
      <p:pic>
        <p:nvPicPr>
          <p:cNvPr id="3" name="Image 0" descr="preencoded.png">    </p:cNvPr>
          <p:cNvPicPr>
            <a:picLocks noChangeAspect="1"/>
          </p:cNvPicPr>
          <p:nvPr/>
        </p:nvPicPr>
        <p:blipFill>
          <a:blip r:embed="rId1"/>
          <a:stretch>
            <a:fillRect/>
          </a:stretch>
        </p:blipFill>
        <p:spPr>
          <a:xfrm>
            <a:off x="3322796" y="2104787"/>
            <a:ext cx="1319570" cy="1085731"/>
          </a:xfrm>
          <a:prstGeom prst="rect">
            <a:avLst/>
          </a:prstGeom>
        </p:spPr>
      </p:pic>
      <p:sp>
        <p:nvSpPr>
          <p:cNvPr id="4" name="Text 1"/>
          <p:cNvSpPr/>
          <p:nvPr/>
        </p:nvSpPr>
        <p:spPr>
          <a:xfrm>
            <a:off x="3914299" y="2596753"/>
            <a:ext cx="136565" cy="371594"/>
          </a:xfrm>
          <a:prstGeom prst="rect">
            <a:avLst/>
          </a:prstGeom>
          <a:noFill/>
          <a:ln/>
        </p:spPr>
        <p:txBody>
          <a:bodyPr wrap="none" lIns="0" tIns="0" rIns="0" bIns="0" rtlCol="0" anchor="t"/>
          <a:lstStyle/>
          <a:p>
            <a:pPr algn="ctr" indent="0" marL="0">
              <a:lnSpc>
                <a:spcPts val="2900"/>
              </a:lnSpc>
              <a:buNone/>
            </a:pPr>
            <a:r>
              <a:rPr lang="en-US" sz="1800" dirty="0">
                <a:solidFill>
                  <a:srgbClr val="FFE5E5"/>
                </a:solidFill>
                <a:latin typeface="Dela Gothic One" pitchFamily="34" charset="0"/>
                <a:ea typeface="Dela Gothic One" pitchFamily="34" charset="-122"/>
                <a:cs typeface="Dela Gothic One" pitchFamily="34" charset="-120"/>
              </a:rPr>
              <a:t>1</a:t>
            </a:r>
            <a:endParaRPr lang="en-US" sz="1800" dirty="0"/>
          </a:p>
        </p:txBody>
      </p:sp>
      <p:sp>
        <p:nvSpPr>
          <p:cNvPr id="5" name="Text 2"/>
          <p:cNvSpPr/>
          <p:nvPr/>
        </p:nvSpPr>
        <p:spPr>
          <a:xfrm>
            <a:off x="4828103" y="2290524"/>
            <a:ext cx="2444710" cy="305514"/>
          </a:xfrm>
          <a:prstGeom prst="rect">
            <a:avLst/>
          </a:prstGeom>
          <a:noFill/>
          <a:ln/>
        </p:spPr>
        <p:txBody>
          <a:bodyPr wrap="none" lIns="0" tIns="0" rIns="0" bIns="0" rtlCol="0" anchor="t"/>
          <a:lstStyle/>
          <a:p>
            <a:pPr algn="l"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Transparency</a:t>
            </a:r>
            <a:endParaRPr lang="en-US" sz="1900" dirty="0"/>
          </a:p>
        </p:txBody>
      </p:sp>
      <p:sp>
        <p:nvSpPr>
          <p:cNvPr id="6" name="Text 3"/>
          <p:cNvSpPr/>
          <p:nvPr/>
        </p:nvSpPr>
        <p:spPr>
          <a:xfrm>
            <a:off x="4828103" y="2707481"/>
            <a:ext cx="4005501" cy="297299"/>
          </a:xfrm>
          <a:prstGeom prst="rect">
            <a:avLst/>
          </a:prstGeom>
          <a:noFill/>
          <a:ln/>
        </p:spPr>
        <p:txBody>
          <a:bodyPr wrap="non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Explain AI decisions and ensure accountability.</a:t>
            </a:r>
            <a:endParaRPr lang="en-US" sz="1450" dirty="0"/>
          </a:p>
        </p:txBody>
      </p:sp>
      <p:sp>
        <p:nvSpPr>
          <p:cNvPr id="7" name="Shape 4"/>
          <p:cNvSpPr/>
          <p:nvPr/>
        </p:nvSpPr>
        <p:spPr>
          <a:xfrm>
            <a:off x="4688800" y="3204210"/>
            <a:ext cx="9244965" cy="11430"/>
          </a:xfrm>
          <a:prstGeom prst="roundRect">
            <a:avLst>
              <a:gd name="adj" fmla="val 682743"/>
            </a:avLst>
          </a:prstGeom>
          <a:solidFill>
            <a:srgbClr val="8D2424"/>
          </a:solidFill>
          <a:ln/>
        </p:spPr>
      </p:sp>
      <p:pic>
        <p:nvPicPr>
          <p:cNvPr id="8" name="Image 1" descr="preencoded.png">    </p:cNvPr>
          <p:cNvPicPr>
            <a:picLocks noChangeAspect="1"/>
          </p:cNvPicPr>
          <p:nvPr/>
        </p:nvPicPr>
        <p:blipFill>
          <a:blip r:embed="rId2"/>
          <a:stretch>
            <a:fillRect/>
          </a:stretch>
        </p:blipFill>
        <p:spPr>
          <a:xfrm>
            <a:off x="2662952" y="3236952"/>
            <a:ext cx="2639258" cy="1085731"/>
          </a:xfrm>
          <a:prstGeom prst="rect">
            <a:avLst/>
          </a:prstGeom>
        </p:spPr>
      </p:pic>
      <p:sp>
        <p:nvSpPr>
          <p:cNvPr id="9" name="Text 5"/>
          <p:cNvSpPr/>
          <p:nvPr/>
        </p:nvSpPr>
        <p:spPr>
          <a:xfrm>
            <a:off x="3885605" y="3594021"/>
            <a:ext cx="193953" cy="371594"/>
          </a:xfrm>
          <a:prstGeom prst="rect">
            <a:avLst/>
          </a:prstGeom>
          <a:noFill/>
          <a:ln/>
        </p:spPr>
        <p:txBody>
          <a:bodyPr wrap="none" lIns="0" tIns="0" rIns="0" bIns="0" rtlCol="0" anchor="t"/>
          <a:lstStyle/>
          <a:p>
            <a:pPr algn="ctr" indent="0" marL="0">
              <a:lnSpc>
                <a:spcPts val="2900"/>
              </a:lnSpc>
              <a:buNone/>
            </a:pPr>
            <a:r>
              <a:rPr lang="en-US" sz="1800" dirty="0">
                <a:solidFill>
                  <a:srgbClr val="FFE5E5"/>
                </a:solidFill>
                <a:latin typeface="Dela Gothic One" pitchFamily="34" charset="0"/>
                <a:ea typeface="Dela Gothic One" pitchFamily="34" charset="-122"/>
                <a:cs typeface="Dela Gothic One" pitchFamily="34" charset="-120"/>
              </a:rPr>
              <a:t>2</a:t>
            </a:r>
            <a:endParaRPr lang="en-US" sz="1800" dirty="0"/>
          </a:p>
        </p:txBody>
      </p:sp>
      <p:sp>
        <p:nvSpPr>
          <p:cNvPr id="10" name="Text 6"/>
          <p:cNvSpPr/>
          <p:nvPr/>
        </p:nvSpPr>
        <p:spPr>
          <a:xfrm>
            <a:off x="5487948" y="3422690"/>
            <a:ext cx="2444710" cy="305514"/>
          </a:xfrm>
          <a:prstGeom prst="rect">
            <a:avLst/>
          </a:prstGeom>
          <a:noFill/>
          <a:ln/>
        </p:spPr>
        <p:txBody>
          <a:bodyPr wrap="none" lIns="0" tIns="0" rIns="0" bIns="0" rtlCol="0" anchor="t"/>
          <a:lstStyle/>
          <a:p>
            <a:pPr algn="l"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Bias Mitigation</a:t>
            </a:r>
            <a:endParaRPr lang="en-US" sz="1900" dirty="0"/>
          </a:p>
        </p:txBody>
      </p:sp>
      <p:sp>
        <p:nvSpPr>
          <p:cNvPr id="11" name="Text 7"/>
          <p:cNvSpPr/>
          <p:nvPr/>
        </p:nvSpPr>
        <p:spPr>
          <a:xfrm>
            <a:off x="5487948" y="3839647"/>
            <a:ext cx="4128968" cy="297299"/>
          </a:xfrm>
          <a:prstGeom prst="rect">
            <a:avLst/>
          </a:prstGeom>
          <a:noFill/>
          <a:ln/>
        </p:spPr>
        <p:txBody>
          <a:bodyPr wrap="non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Address potential biases in data and algorithms.</a:t>
            </a:r>
            <a:endParaRPr lang="en-US" sz="1450" dirty="0"/>
          </a:p>
        </p:txBody>
      </p:sp>
      <p:sp>
        <p:nvSpPr>
          <p:cNvPr id="12" name="Shape 8"/>
          <p:cNvSpPr/>
          <p:nvPr/>
        </p:nvSpPr>
        <p:spPr>
          <a:xfrm>
            <a:off x="5348645" y="4336375"/>
            <a:ext cx="8585121" cy="11430"/>
          </a:xfrm>
          <a:prstGeom prst="roundRect">
            <a:avLst>
              <a:gd name="adj" fmla="val 682743"/>
            </a:avLst>
          </a:prstGeom>
          <a:solidFill>
            <a:srgbClr val="8D2424"/>
          </a:solidFill>
          <a:ln/>
        </p:spPr>
      </p:sp>
      <p:pic>
        <p:nvPicPr>
          <p:cNvPr id="13" name="Image 2" descr="preencoded.png">    </p:cNvPr>
          <p:cNvPicPr>
            <a:picLocks noChangeAspect="1"/>
          </p:cNvPicPr>
          <p:nvPr/>
        </p:nvPicPr>
        <p:blipFill>
          <a:blip r:embed="rId3"/>
          <a:stretch>
            <a:fillRect/>
          </a:stretch>
        </p:blipFill>
        <p:spPr>
          <a:xfrm>
            <a:off x="2003107" y="4369118"/>
            <a:ext cx="3958947" cy="1085731"/>
          </a:xfrm>
          <a:prstGeom prst="rect">
            <a:avLst/>
          </a:prstGeom>
        </p:spPr>
      </p:pic>
      <p:sp>
        <p:nvSpPr>
          <p:cNvPr id="14" name="Text 9"/>
          <p:cNvSpPr/>
          <p:nvPr/>
        </p:nvSpPr>
        <p:spPr>
          <a:xfrm>
            <a:off x="3880247" y="4726186"/>
            <a:ext cx="204549" cy="371594"/>
          </a:xfrm>
          <a:prstGeom prst="rect">
            <a:avLst/>
          </a:prstGeom>
          <a:noFill/>
          <a:ln/>
        </p:spPr>
        <p:txBody>
          <a:bodyPr wrap="none" lIns="0" tIns="0" rIns="0" bIns="0" rtlCol="0" anchor="t"/>
          <a:lstStyle/>
          <a:p>
            <a:pPr algn="ctr" indent="0" marL="0">
              <a:lnSpc>
                <a:spcPts val="2900"/>
              </a:lnSpc>
              <a:buNone/>
            </a:pPr>
            <a:r>
              <a:rPr lang="en-US" sz="1800" dirty="0">
                <a:solidFill>
                  <a:srgbClr val="FFE5E5"/>
                </a:solidFill>
                <a:latin typeface="Dela Gothic One" pitchFamily="34" charset="0"/>
                <a:ea typeface="Dela Gothic One" pitchFamily="34" charset="-122"/>
                <a:cs typeface="Dela Gothic One" pitchFamily="34" charset="-120"/>
              </a:rPr>
              <a:t>3</a:t>
            </a:r>
            <a:endParaRPr lang="en-US" sz="1800" dirty="0"/>
          </a:p>
        </p:txBody>
      </p:sp>
      <p:sp>
        <p:nvSpPr>
          <p:cNvPr id="15" name="Text 10"/>
          <p:cNvSpPr/>
          <p:nvPr/>
        </p:nvSpPr>
        <p:spPr>
          <a:xfrm>
            <a:off x="6147792" y="4554855"/>
            <a:ext cx="2444710" cy="305514"/>
          </a:xfrm>
          <a:prstGeom prst="rect">
            <a:avLst/>
          </a:prstGeom>
          <a:noFill/>
          <a:ln/>
        </p:spPr>
        <p:txBody>
          <a:bodyPr wrap="none" lIns="0" tIns="0" rIns="0" bIns="0" rtlCol="0" anchor="t"/>
          <a:lstStyle/>
          <a:p>
            <a:pPr algn="l"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Data Privacy</a:t>
            </a:r>
            <a:endParaRPr lang="en-US" sz="1900" dirty="0"/>
          </a:p>
        </p:txBody>
      </p:sp>
      <p:sp>
        <p:nvSpPr>
          <p:cNvPr id="16" name="Text 11"/>
          <p:cNvSpPr/>
          <p:nvPr/>
        </p:nvSpPr>
        <p:spPr>
          <a:xfrm>
            <a:off x="6147792" y="4971812"/>
            <a:ext cx="4393287" cy="297299"/>
          </a:xfrm>
          <a:prstGeom prst="rect">
            <a:avLst/>
          </a:prstGeom>
          <a:noFill/>
          <a:ln/>
        </p:spPr>
        <p:txBody>
          <a:bodyPr wrap="non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Protect sensitive data and comply with regulations.</a:t>
            </a:r>
            <a:endParaRPr lang="en-US" sz="1450" dirty="0"/>
          </a:p>
        </p:txBody>
      </p:sp>
      <p:sp>
        <p:nvSpPr>
          <p:cNvPr id="17" name="Shape 12"/>
          <p:cNvSpPr/>
          <p:nvPr/>
        </p:nvSpPr>
        <p:spPr>
          <a:xfrm>
            <a:off x="6008489" y="5468541"/>
            <a:ext cx="7925276" cy="11430"/>
          </a:xfrm>
          <a:prstGeom prst="roundRect">
            <a:avLst>
              <a:gd name="adj" fmla="val 682743"/>
            </a:avLst>
          </a:prstGeom>
          <a:solidFill>
            <a:srgbClr val="8D2424"/>
          </a:solidFill>
          <a:ln/>
        </p:spPr>
      </p:sp>
      <p:pic>
        <p:nvPicPr>
          <p:cNvPr id="18" name="Image 3" descr="preencoded.png">    </p:cNvPr>
          <p:cNvPicPr>
            <a:picLocks noChangeAspect="1"/>
          </p:cNvPicPr>
          <p:nvPr/>
        </p:nvPicPr>
        <p:blipFill>
          <a:blip r:embed="rId4"/>
          <a:stretch>
            <a:fillRect/>
          </a:stretch>
        </p:blipFill>
        <p:spPr>
          <a:xfrm>
            <a:off x="1343263" y="5501283"/>
            <a:ext cx="5278636" cy="1085731"/>
          </a:xfrm>
          <a:prstGeom prst="rect">
            <a:avLst/>
          </a:prstGeom>
        </p:spPr>
      </p:pic>
      <p:sp>
        <p:nvSpPr>
          <p:cNvPr id="19" name="Text 13"/>
          <p:cNvSpPr/>
          <p:nvPr/>
        </p:nvSpPr>
        <p:spPr>
          <a:xfrm>
            <a:off x="3875246" y="5858351"/>
            <a:ext cx="214551" cy="371594"/>
          </a:xfrm>
          <a:prstGeom prst="rect">
            <a:avLst/>
          </a:prstGeom>
          <a:noFill/>
          <a:ln/>
        </p:spPr>
        <p:txBody>
          <a:bodyPr wrap="none" lIns="0" tIns="0" rIns="0" bIns="0" rtlCol="0" anchor="t"/>
          <a:lstStyle/>
          <a:p>
            <a:pPr algn="ctr" indent="0" marL="0">
              <a:lnSpc>
                <a:spcPts val="2900"/>
              </a:lnSpc>
              <a:buNone/>
            </a:pPr>
            <a:r>
              <a:rPr lang="en-US" sz="1800" dirty="0">
                <a:solidFill>
                  <a:srgbClr val="FFE5E5"/>
                </a:solidFill>
                <a:latin typeface="Dela Gothic One" pitchFamily="34" charset="0"/>
                <a:ea typeface="Dela Gothic One" pitchFamily="34" charset="-122"/>
                <a:cs typeface="Dela Gothic One" pitchFamily="34" charset="-120"/>
              </a:rPr>
              <a:t>4</a:t>
            </a:r>
            <a:endParaRPr lang="en-US" sz="1800" dirty="0"/>
          </a:p>
        </p:txBody>
      </p:sp>
      <p:sp>
        <p:nvSpPr>
          <p:cNvPr id="20" name="Text 14"/>
          <p:cNvSpPr/>
          <p:nvPr/>
        </p:nvSpPr>
        <p:spPr>
          <a:xfrm>
            <a:off x="6807637" y="5687020"/>
            <a:ext cx="2444710" cy="305514"/>
          </a:xfrm>
          <a:prstGeom prst="rect">
            <a:avLst/>
          </a:prstGeom>
          <a:noFill/>
          <a:ln/>
        </p:spPr>
        <p:txBody>
          <a:bodyPr wrap="none" lIns="0" tIns="0" rIns="0" bIns="0" rtlCol="0" anchor="t"/>
          <a:lstStyle/>
          <a:p>
            <a:pPr algn="l"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Security</a:t>
            </a:r>
            <a:endParaRPr lang="en-US" sz="1900" dirty="0"/>
          </a:p>
        </p:txBody>
      </p:sp>
      <p:sp>
        <p:nvSpPr>
          <p:cNvPr id="21" name="Text 15"/>
          <p:cNvSpPr/>
          <p:nvPr/>
        </p:nvSpPr>
        <p:spPr>
          <a:xfrm>
            <a:off x="6807637" y="6103977"/>
            <a:ext cx="3877270" cy="297299"/>
          </a:xfrm>
          <a:prstGeom prst="rect">
            <a:avLst/>
          </a:prstGeom>
          <a:noFill/>
          <a:ln/>
        </p:spPr>
        <p:txBody>
          <a:bodyPr wrap="non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Safeguard AI systems from malicious attacks.</a:t>
            </a:r>
            <a:endParaRPr lang="en-US" sz="1450" dirty="0"/>
          </a:p>
        </p:txBody>
      </p:sp>
      <p:sp>
        <p:nvSpPr>
          <p:cNvPr id="22" name="Shape 16"/>
          <p:cNvSpPr/>
          <p:nvPr/>
        </p:nvSpPr>
        <p:spPr>
          <a:xfrm>
            <a:off x="6668333" y="6600706"/>
            <a:ext cx="7265432" cy="11430"/>
          </a:xfrm>
          <a:prstGeom prst="roundRect">
            <a:avLst>
              <a:gd name="adj" fmla="val 682743"/>
            </a:avLst>
          </a:prstGeom>
          <a:solidFill>
            <a:srgbClr val="8D2424"/>
          </a:solidFill>
          <a:ln/>
        </p:spPr>
      </p:sp>
      <p:pic>
        <p:nvPicPr>
          <p:cNvPr id="23" name="Image 4" descr="preencoded.png">    </p:cNvPr>
          <p:cNvPicPr>
            <a:picLocks noChangeAspect="1"/>
          </p:cNvPicPr>
          <p:nvPr/>
        </p:nvPicPr>
        <p:blipFill>
          <a:blip r:embed="rId5"/>
          <a:stretch>
            <a:fillRect/>
          </a:stretch>
        </p:blipFill>
        <p:spPr>
          <a:xfrm>
            <a:off x="683419" y="6633448"/>
            <a:ext cx="6598325" cy="1085731"/>
          </a:xfrm>
          <a:prstGeom prst="rect">
            <a:avLst/>
          </a:prstGeom>
        </p:spPr>
      </p:pic>
      <p:sp>
        <p:nvSpPr>
          <p:cNvPr id="24" name="Text 17"/>
          <p:cNvSpPr/>
          <p:nvPr/>
        </p:nvSpPr>
        <p:spPr>
          <a:xfrm>
            <a:off x="3879890" y="6990517"/>
            <a:ext cx="205264" cy="371594"/>
          </a:xfrm>
          <a:prstGeom prst="rect">
            <a:avLst/>
          </a:prstGeom>
          <a:noFill/>
          <a:ln/>
        </p:spPr>
        <p:txBody>
          <a:bodyPr wrap="none" lIns="0" tIns="0" rIns="0" bIns="0" rtlCol="0" anchor="t"/>
          <a:lstStyle/>
          <a:p>
            <a:pPr algn="ctr" indent="0" marL="0">
              <a:lnSpc>
                <a:spcPts val="2900"/>
              </a:lnSpc>
              <a:buNone/>
            </a:pPr>
            <a:r>
              <a:rPr lang="en-US" sz="1800" dirty="0">
                <a:solidFill>
                  <a:srgbClr val="FFE5E5"/>
                </a:solidFill>
                <a:latin typeface="Dela Gothic One" pitchFamily="34" charset="0"/>
                <a:ea typeface="Dela Gothic One" pitchFamily="34" charset="-122"/>
                <a:cs typeface="Dela Gothic One" pitchFamily="34" charset="-120"/>
              </a:rPr>
              <a:t>5</a:t>
            </a:r>
            <a:endParaRPr lang="en-US" sz="1800" dirty="0"/>
          </a:p>
        </p:txBody>
      </p:sp>
      <p:sp>
        <p:nvSpPr>
          <p:cNvPr id="25" name="Text 18"/>
          <p:cNvSpPr/>
          <p:nvPr/>
        </p:nvSpPr>
        <p:spPr>
          <a:xfrm>
            <a:off x="7467481" y="6819186"/>
            <a:ext cx="2490073" cy="305514"/>
          </a:xfrm>
          <a:prstGeom prst="rect">
            <a:avLst/>
          </a:prstGeom>
          <a:noFill/>
          <a:ln/>
        </p:spPr>
        <p:txBody>
          <a:bodyPr wrap="none" lIns="0" tIns="0" rIns="0" bIns="0" rtlCol="0" anchor="t"/>
          <a:lstStyle/>
          <a:p>
            <a:pPr algn="l"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Human Oversight</a:t>
            </a:r>
            <a:endParaRPr lang="en-US" sz="1900" dirty="0"/>
          </a:p>
        </p:txBody>
      </p:sp>
      <p:sp>
        <p:nvSpPr>
          <p:cNvPr id="26" name="Text 19"/>
          <p:cNvSpPr/>
          <p:nvPr/>
        </p:nvSpPr>
        <p:spPr>
          <a:xfrm>
            <a:off x="7467481" y="7236143"/>
            <a:ext cx="5048012" cy="297299"/>
          </a:xfrm>
          <a:prstGeom prst="rect">
            <a:avLst/>
          </a:prstGeom>
          <a:noFill/>
          <a:ln/>
        </p:spPr>
        <p:txBody>
          <a:bodyPr wrap="non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Maintain human control and responsibility over AI systems.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9613" y="558284"/>
            <a:ext cx="13211175" cy="1333976"/>
          </a:xfrm>
          <a:prstGeom prst="rect">
            <a:avLst/>
          </a:prstGeom>
          <a:noFill/>
          <a:ln/>
        </p:spPr>
        <p:txBody>
          <a:bodyPr wrap="square" lIns="0" tIns="0" rIns="0" bIns="0" rtlCol="0" anchor="t"/>
          <a:lstStyle/>
          <a:p>
            <a:pPr indent="0" marL="0">
              <a:lnSpc>
                <a:spcPts val="5250"/>
              </a:lnSpc>
              <a:buNone/>
            </a:pPr>
            <a:r>
              <a:rPr lang="en-US" sz="4200" dirty="0">
                <a:solidFill>
                  <a:srgbClr val="FAEBEB"/>
                </a:solidFill>
                <a:latin typeface="Dela Gothic One" pitchFamily="34" charset="0"/>
                <a:ea typeface="Dela Gothic One" pitchFamily="34" charset="-122"/>
                <a:cs typeface="Dela Gothic One" pitchFamily="34" charset="-120"/>
              </a:rPr>
              <a:t>Developing a Generative AI Strategy for Your Organization</a:t>
            </a:r>
            <a:endParaRPr lang="en-US" sz="4200" dirty="0"/>
          </a:p>
        </p:txBody>
      </p:sp>
      <p:sp>
        <p:nvSpPr>
          <p:cNvPr id="3" name="Shape 1"/>
          <p:cNvSpPr/>
          <p:nvPr/>
        </p:nvSpPr>
        <p:spPr>
          <a:xfrm>
            <a:off x="7303770" y="2297787"/>
            <a:ext cx="22860" cy="5373410"/>
          </a:xfrm>
          <a:prstGeom prst="roundRect">
            <a:avLst>
              <a:gd name="adj" fmla="val 372541"/>
            </a:avLst>
          </a:prstGeom>
          <a:solidFill>
            <a:srgbClr val="8D2424"/>
          </a:solidFill>
          <a:ln/>
        </p:spPr>
      </p:sp>
      <p:sp>
        <p:nvSpPr>
          <p:cNvPr id="4" name="Shape 2"/>
          <p:cNvSpPr/>
          <p:nvPr/>
        </p:nvSpPr>
        <p:spPr>
          <a:xfrm>
            <a:off x="6400383" y="2742367"/>
            <a:ext cx="709613" cy="22860"/>
          </a:xfrm>
          <a:prstGeom prst="roundRect">
            <a:avLst>
              <a:gd name="adj" fmla="val 372541"/>
            </a:avLst>
          </a:prstGeom>
          <a:solidFill>
            <a:srgbClr val="8D2424"/>
          </a:solidFill>
          <a:ln/>
        </p:spPr>
      </p:sp>
      <p:sp>
        <p:nvSpPr>
          <p:cNvPr id="5" name="Shape 3"/>
          <p:cNvSpPr/>
          <p:nvPr/>
        </p:nvSpPr>
        <p:spPr>
          <a:xfrm>
            <a:off x="7087136" y="2525792"/>
            <a:ext cx="456128" cy="456128"/>
          </a:xfrm>
          <a:prstGeom prst="roundRect">
            <a:avLst>
              <a:gd name="adj" fmla="val 18671"/>
            </a:avLst>
          </a:prstGeom>
          <a:solidFill>
            <a:srgbClr val="740B0B"/>
          </a:solidFill>
          <a:ln w="7620">
            <a:solidFill>
              <a:srgbClr val="8D2424"/>
            </a:solidFill>
            <a:prstDash val="solid"/>
          </a:ln>
        </p:spPr>
      </p:sp>
      <p:sp>
        <p:nvSpPr>
          <p:cNvPr id="6" name="Text 4"/>
          <p:cNvSpPr/>
          <p:nvPr/>
        </p:nvSpPr>
        <p:spPr>
          <a:xfrm>
            <a:off x="7221081" y="2593777"/>
            <a:ext cx="188238" cy="320159"/>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1</a:t>
            </a:r>
            <a:endParaRPr lang="en-US" sz="2500" dirty="0"/>
          </a:p>
        </p:txBody>
      </p:sp>
      <p:sp>
        <p:nvSpPr>
          <p:cNvPr id="7" name="Text 5"/>
          <p:cNvSpPr/>
          <p:nvPr/>
        </p:nvSpPr>
        <p:spPr>
          <a:xfrm>
            <a:off x="709613" y="2500551"/>
            <a:ext cx="5490448" cy="324326"/>
          </a:xfrm>
          <a:prstGeom prst="rect">
            <a:avLst/>
          </a:prstGeom>
          <a:noFill/>
          <a:ln/>
        </p:spPr>
        <p:txBody>
          <a:bodyPr wrap="none" lIns="0" tIns="0" rIns="0" bIns="0" rtlCol="0" anchor="t"/>
          <a:lstStyle/>
          <a:p>
            <a:pPr algn="r" indent="0" marL="0">
              <a:lnSpc>
                <a:spcPts val="2550"/>
              </a:lnSpc>
              <a:buNone/>
            </a:pPr>
            <a:r>
              <a:rPr lang="en-US" sz="1550" dirty="0">
                <a:solidFill>
                  <a:srgbClr val="FFE5E5"/>
                </a:solidFill>
                <a:latin typeface="DM Sans" pitchFamily="34" charset="0"/>
                <a:ea typeface="DM Sans" pitchFamily="34" charset="-122"/>
                <a:cs typeface="DM Sans" pitchFamily="34" charset="-120"/>
              </a:rPr>
              <a:t>Identify key business goals and pain points.</a:t>
            </a:r>
            <a:endParaRPr lang="en-US" sz="1550" dirty="0"/>
          </a:p>
        </p:txBody>
      </p:sp>
      <p:sp>
        <p:nvSpPr>
          <p:cNvPr id="8" name="Shape 6"/>
          <p:cNvSpPr/>
          <p:nvPr/>
        </p:nvSpPr>
        <p:spPr>
          <a:xfrm>
            <a:off x="7520404" y="3756184"/>
            <a:ext cx="709613" cy="22860"/>
          </a:xfrm>
          <a:prstGeom prst="roundRect">
            <a:avLst>
              <a:gd name="adj" fmla="val 372541"/>
            </a:avLst>
          </a:prstGeom>
          <a:solidFill>
            <a:srgbClr val="8D2424"/>
          </a:solidFill>
          <a:ln/>
        </p:spPr>
      </p:sp>
      <p:sp>
        <p:nvSpPr>
          <p:cNvPr id="9" name="Shape 7"/>
          <p:cNvSpPr/>
          <p:nvPr/>
        </p:nvSpPr>
        <p:spPr>
          <a:xfrm>
            <a:off x="7087136" y="3539609"/>
            <a:ext cx="456128" cy="456128"/>
          </a:xfrm>
          <a:prstGeom prst="roundRect">
            <a:avLst>
              <a:gd name="adj" fmla="val 18671"/>
            </a:avLst>
          </a:prstGeom>
          <a:solidFill>
            <a:srgbClr val="740B0B"/>
          </a:solidFill>
          <a:ln w="7620">
            <a:solidFill>
              <a:srgbClr val="8D2424"/>
            </a:solidFill>
            <a:prstDash val="solid"/>
          </a:ln>
        </p:spPr>
      </p:sp>
      <p:sp>
        <p:nvSpPr>
          <p:cNvPr id="10" name="Text 8"/>
          <p:cNvSpPr/>
          <p:nvPr/>
        </p:nvSpPr>
        <p:spPr>
          <a:xfrm>
            <a:off x="7181552" y="3607594"/>
            <a:ext cx="267295" cy="320159"/>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2</a:t>
            </a:r>
            <a:endParaRPr lang="en-US" sz="2500" dirty="0"/>
          </a:p>
        </p:txBody>
      </p:sp>
      <p:sp>
        <p:nvSpPr>
          <p:cNvPr id="11" name="Text 9"/>
          <p:cNvSpPr/>
          <p:nvPr/>
        </p:nvSpPr>
        <p:spPr>
          <a:xfrm>
            <a:off x="8430339" y="3514368"/>
            <a:ext cx="5490448" cy="324326"/>
          </a:xfrm>
          <a:prstGeom prst="rect">
            <a:avLst/>
          </a:prstGeom>
          <a:noFill/>
          <a:ln/>
        </p:spPr>
        <p:txBody>
          <a:bodyPr wrap="non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Explore relevant generative AI use cases and technologies.</a:t>
            </a:r>
            <a:endParaRPr lang="en-US" sz="1550" dirty="0"/>
          </a:p>
        </p:txBody>
      </p:sp>
      <p:sp>
        <p:nvSpPr>
          <p:cNvPr id="12" name="Shape 10"/>
          <p:cNvSpPr/>
          <p:nvPr/>
        </p:nvSpPr>
        <p:spPr>
          <a:xfrm>
            <a:off x="6400383" y="4668560"/>
            <a:ext cx="709613" cy="22860"/>
          </a:xfrm>
          <a:prstGeom prst="roundRect">
            <a:avLst>
              <a:gd name="adj" fmla="val 372541"/>
            </a:avLst>
          </a:prstGeom>
          <a:solidFill>
            <a:srgbClr val="8D2424"/>
          </a:solidFill>
          <a:ln/>
        </p:spPr>
      </p:sp>
      <p:sp>
        <p:nvSpPr>
          <p:cNvPr id="13" name="Shape 11"/>
          <p:cNvSpPr/>
          <p:nvPr/>
        </p:nvSpPr>
        <p:spPr>
          <a:xfrm>
            <a:off x="7087136" y="4451985"/>
            <a:ext cx="456128" cy="456128"/>
          </a:xfrm>
          <a:prstGeom prst="roundRect">
            <a:avLst>
              <a:gd name="adj" fmla="val 18671"/>
            </a:avLst>
          </a:prstGeom>
          <a:solidFill>
            <a:srgbClr val="740B0B"/>
          </a:solidFill>
          <a:ln w="7620">
            <a:solidFill>
              <a:srgbClr val="8D2424"/>
            </a:solidFill>
            <a:prstDash val="solid"/>
          </a:ln>
        </p:spPr>
      </p:sp>
      <p:sp>
        <p:nvSpPr>
          <p:cNvPr id="14" name="Text 12"/>
          <p:cNvSpPr/>
          <p:nvPr/>
        </p:nvSpPr>
        <p:spPr>
          <a:xfrm>
            <a:off x="7174170" y="4519970"/>
            <a:ext cx="282059" cy="320159"/>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3</a:t>
            </a:r>
            <a:endParaRPr lang="en-US" sz="2500" dirty="0"/>
          </a:p>
        </p:txBody>
      </p:sp>
      <p:sp>
        <p:nvSpPr>
          <p:cNvPr id="15" name="Text 13"/>
          <p:cNvSpPr/>
          <p:nvPr/>
        </p:nvSpPr>
        <p:spPr>
          <a:xfrm>
            <a:off x="709613" y="4426744"/>
            <a:ext cx="5490448" cy="648653"/>
          </a:xfrm>
          <a:prstGeom prst="rect">
            <a:avLst/>
          </a:prstGeom>
          <a:noFill/>
          <a:ln/>
        </p:spPr>
        <p:txBody>
          <a:bodyPr wrap="square" lIns="0" tIns="0" rIns="0" bIns="0" rtlCol="0" anchor="t"/>
          <a:lstStyle/>
          <a:p>
            <a:pPr algn="r" indent="0" marL="0">
              <a:lnSpc>
                <a:spcPts val="2550"/>
              </a:lnSpc>
              <a:buNone/>
            </a:pPr>
            <a:r>
              <a:rPr lang="en-US" sz="1550" dirty="0">
                <a:solidFill>
                  <a:srgbClr val="FFE5E5"/>
                </a:solidFill>
                <a:latin typeface="DM Sans" pitchFamily="34" charset="0"/>
                <a:ea typeface="DM Sans" pitchFamily="34" charset="-122"/>
                <a:cs typeface="DM Sans" pitchFamily="34" charset="-120"/>
              </a:rPr>
              <a:t>Develop a pilot project to test the feasibility and value of AI.</a:t>
            </a:r>
            <a:endParaRPr lang="en-US" sz="1550" dirty="0"/>
          </a:p>
        </p:txBody>
      </p:sp>
      <p:sp>
        <p:nvSpPr>
          <p:cNvPr id="16" name="Shape 14"/>
          <p:cNvSpPr/>
          <p:nvPr/>
        </p:nvSpPr>
        <p:spPr>
          <a:xfrm>
            <a:off x="7520404" y="5581055"/>
            <a:ext cx="709613" cy="22860"/>
          </a:xfrm>
          <a:prstGeom prst="roundRect">
            <a:avLst>
              <a:gd name="adj" fmla="val 372541"/>
            </a:avLst>
          </a:prstGeom>
          <a:solidFill>
            <a:srgbClr val="8D2424"/>
          </a:solidFill>
          <a:ln/>
        </p:spPr>
      </p:sp>
      <p:sp>
        <p:nvSpPr>
          <p:cNvPr id="17" name="Shape 15"/>
          <p:cNvSpPr/>
          <p:nvPr/>
        </p:nvSpPr>
        <p:spPr>
          <a:xfrm>
            <a:off x="7087136" y="5364480"/>
            <a:ext cx="456128" cy="456128"/>
          </a:xfrm>
          <a:prstGeom prst="roundRect">
            <a:avLst>
              <a:gd name="adj" fmla="val 18671"/>
            </a:avLst>
          </a:prstGeom>
          <a:solidFill>
            <a:srgbClr val="740B0B"/>
          </a:solidFill>
          <a:ln w="7620">
            <a:solidFill>
              <a:srgbClr val="8D2424"/>
            </a:solidFill>
            <a:prstDash val="solid"/>
          </a:ln>
        </p:spPr>
      </p:sp>
      <p:sp>
        <p:nvSpPr>
          <p:cNvPr id="18" name="Text 16"/>
          <p:cNvSpPr/>
          <p:nvPr/>
        </p:nvSpPr>
        <p:spPr>
          <a:xfrm>
            <a:off x="7167265" y="5432465"/>
            <a:ext cx="295751" cy="320159"/>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4</a:t>
            </a:r>
            <a:endParaRPr lang="en-US" sz="2500" dirty="0"/>
          </a:p>
        </p:txBody>
      </p:sp>
      <p:sp>
        <p:nvSpPr>
          <p:cNvPr id="19" name="Text 17"/>
          <p:cNvSpPr/>
          <p:nvPr/>
        </p:nvSpPr>
        <p:spPr>
          <a:xfrm>
            <a:off x="8430339" y="5339239"/>
            <a:ext cx="5490448" cy="324326"/>
          </a:xfrm>
          <a:prstGeom prst="rect">
            <a:avLst/>
          </a:prstGeom>
          <a:noFill/>
          <a:ln/>
        </p:spPr>
        <p:txBody>
          <a:bodyPr wrap="non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Scale up AI adoption across key business functions.</a:t>
            </a:r>
            <a:endParaRPr lang="en-US" sz="1550" dirty="0"/>
          </a:p>
        </p:txBody>
      </p:sp>
      <p:sp>
        <p:nvSpPr>
          <p:cNvPr id="20" name="Shape 18"/>
          <p:cNvSpPr/>
          <p:nvPr/>
        </p:nvSpPr>
        <p:spPr>
          <a:xfrm>
            <a:off x="6400383" y="6493550"/>
            <a:ext cx="709613" cy="22860"/>
          </a:xfrm>
          <a:prstGeom prst="roundRect">
            <a:avLst>
              <a:gd name="adj" fmla="val 372541"/>
            </a:avLst>
          </a:prstGeom>
          <a:solidFill>
            <a:srgbClr val="8D2424"/>
          </a:solidFill>
          <a:ln/>
        </p:spPr>
      </p:sp>
      <p:sp>
        <p:nvSpPr>
          <p:cNvPr id="21" name="Shape 19"/>
          <p:cNvSpPr/>
          <p:nvPr/>
        </p:nvSpPr>
        <p:spPr>
          <a:xfrm>
            <a:off x="7087136" y="6276975"/>
            <a:ext cx="456128" cy="456128"/>
          </a:xfrm>
          <a:prstGeom prst="roundRect">
            <a:avLst>
              <a:gd name="adj" fmla="val 18671"/>
            </a:avLst>
          </a:prstGeom>
          <a:solidFill>
            <a:srgbClr val="740B0B"/>
          </a:solidFill>
          <a:ln w="7620">
            <a:solidFill>
              <a:srgbClr val="8D2424"/>
            </a:solidFill>
            <a:prstDash val="solid"/>
          </a:ln>
        </p:spPr>
      </p:sp>
      <p:sp>
        <p:nvSpPr>
          <p:cNvPr id="22" name="Text 20"/>
          <p:cNvSpPr/>
          <p:nvPr/>
        </p:nvSpPr>
        <p:spPr>
          <a:xfrm>
            <a:off x="7173694" y="6344960"/>
            <a:ext cx="283012" cy="320159"/>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5</a:t>
            </a:r>
            <a:endParaRPr lang="en-US" sz="2500" dirty="0"/>
          </a:p>
        </p:txBody>
      </p:sp>
      <p:sp>
        <p:nvSpPr>
          <p:cNvPr id="23" name="Text 21"/>
          <p:cNvSpPr/>
          <p:nvPr/>
        </p:nvSpPr>
        <p:spPr>
          <a:xfrm>
            <a:off x="709613" y="6251734"/>
            <a:ext cx="5490448" cy="648653"/>
          </a:xfrm>
          <a:prstGeom prst="rect">
            <a:avLst/>
          </a:prstGeom>
          <a:noFill/>
          <a:ln/>
        </p:spPr>
        <p:txBody>
          <a:bodyPr wrap="square" lIns="0" tIns="0" rIns="0" bIns="0" rtlCol="0" anchor="t"/>
          <a:lstStyle/>
          <a:p>
            <a:pPr algn="r" indent="0" marL="0">
              <a:lnSpc>
                <a:spcPts val="2550"/>
              </a:lnSpc>
              <a:buNone/>
            </a:pPr>
            <a:r>
              <a:rPr lang="en-US" sz="1550" dirty="0">
                <a:solidFill>
                  <a:srgbClr val="FFE5E5"/>
                </a:solidFill>
                <a:latin typeface="DM Sans" pitchFamily="34" charset="0"/>
                <a:ea typeface="DM Sans" pitchFamily="34" charset="-122"/>
                <a:cs typeface="DM Sans" pitchFamily="34" charset="-120"/>
              </a:rPr>
              <a:t>Monitor progress, adapt the strategy, and drive continuous improvement.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0208" y="558046"/>
            <a:ext cx="13209984" cy="1335167"/>
          </a:xfrm>
          <a:prstGeom prst="rect">
            <a:avLst/>
          </a:prstGeom>
          <a:noFill/>
          <a:ln/>
        </p:spPr>
        <p:txBody>
          <a:bodyPr wrap="square" lIns="0" tIns="0" rIns="0" bIns="0" rtlCol="0" anchor="t"/>
          <a:lstStyle/>
          <a:p>
            <a:pPr indent="0" marL="0">
              <a:lnSpc>
                <a:spcPts val="5250"/>
              </a:lnSpc>
              <a:buNone/>
            </a:pPr>
            <a:r>
              <a:rPr lang="en-US" sz="4200" dirty="0">
                <a:solidFill>
                  <a:srgbClr val="FAEBEB"/>
                </a:solidFill>
                <a:latin typeface="Dela Gothic One" pitchFamily="34" charset="0"/>
                <a:ea typeface="Dela Gothic One" pitchFamily="34" charset="-122"/>
                <a:cs typeface="Dela Gothic One" pitchFamily="34" charset="-120"/>
              </a:rPr>
              <a:t>Building an AI-Powered Innovation Pipeline</a:t>
            </a:r>
            <a:endParaRPr lang="en-US" sz="4200" dirty="0"/>
          </a:p>
        </p:txBody>
      </p:sp>
      <p:sp>
        <p:nvSpPr>
          <p:cNvPr id="3" name="Shape 1"/>
          <p:cNvSpPr/>
          <p:nvPr/>
        </p:nvSpPr>
        <p:spPr>
          <a:xfrm>
            <a:off x="710208" y="2299097"/>
            <a:ext cx="1651159" cy="1185982"/>
          </a:xfrm>
          <a:prstGeom prst="roundRect">
            <a:avLst>
              <a:gd name="adj" fmla="val 7187"/>
            </a:avLst>
          </a:prstGeom>
          <a:solidFill>
            <a:srgbClr val="740B0B"/>
          </a:solidFill>
          <a:ln w="7620">
            <a:solidFill>
              <a:srgbClr val="8D2424"/>
            </a:solidFill>
            <a:prstDash val="solid"/>
          </a:ln>
        </p:spPr>
      </p:sp>
      <p:sp>
        <p:nvSpPr>
          <p:cNvPr id="4" name="Text 2"/>
          <p:cNvSpPr/>
          <p:nvPr/>
        </p:nvSpPr>
        <p:spPr>
          <a:xfrm>
            <a:off x="920710" y="2689146"/>
            <a:ext cx="149185" cy="405884"/>
          </a:xfrm>
          <a:prstGeom prst="rect">
            <a:avLst/>
          </a:prstGeom>
          <a:noFill/>
          <a:ln/>
        </p:spPr>
        <p:txBody>
          <a:bodyPr wrap="none" lIns="0" tIns="0" rIns="0" bIns="0" rtlCol="0" anchor="t"/>
          <a:lstStyle/>
          <a:p>
            <a:pPr algn="ctr" indent="0" marL="0">
              <a:lnSpc>
                <a:spcPts val="3150"/>
              </a:lnSpc>
              <a:buNone/>
            </a:pPr>
            <a:r>
              <a:rPr lang="en-US" sz="1950" dirty="0">
                <a:solidFill>
                  <a:srgbClr val="FFE5E5"/>
                </a:solidFill>
                <a:latin typeface="Dela Gothic One" pitchFamily="34" charset="0"/>
                <a:ea typeface="Dela Gothic One" pitchFamily="34" charset="-122"/>
                <a:cs typeface="Dela Gothic One" pitchFamily="34" charset="-120"/>
              </a:rPr>
              <a:t>1</a:t>
            </a:r>
            <a:endParaRPr lang="en-US" sz="1950" dirty="0"/>
          </a:p>
        </p:txBody>
      </p:sp>
      <p:sp>
        <p:nvSpPr>
          <p:cNvPr id="5" name="Text 3"/>
          <p:cNvSpPr/>
          <p:nvPr/>
        </p:nvSpPr>
        <p:spPr>
          <a:xfrm>
            <a:off x="2564249" y="2501979"/>
            <a:ext cx="2670215" cy="333732"/>
          </a:xfrm>
          <a:prstGeom prst="rect">
            <a:avLst/>
          </a:prstGeom>
          <a:noFill/>
          <a:ln/>
        </p:spPr>
        <p:txBody>
          <a:bodyPr wrap="none" lIns="0" tIns="0" rIns="0" bIns="0" rtlCol="0" anchor="t"/>
          <a:lstStyle/>
          <a:p>
            <a:pPr algn="l" indent="0" marL="0">
              <a:lnSpc>
                <a:spcPts val="2600"/>
              </a:lnSpc>
              <a:buNone/>
            </a:pPr>
            <a:r>
              <a:rPr lang="en-US" sz="2100" dirty="0">
                <a:solidFill>
                  <a:srgbClr val="FFE5E5"/>
                </a:solidFill>
                <a:latin typeface="Dela Gothic One" pitchFamily="34" charset="0"/>
                <a:ea typeface="Dela Gothic One" pitchFamily="34" charset="-122"/>
                <a:cs typeface="Dela Gothic One" pitchFamily="34" charset="-120"/>
              </a:rPr>
              <a:t>Idea Generation</a:t>
            </a:r>
            <a:endParaRPr lang="en-US" sz="2100" dirty="0"/>
          </a:p>
        </p:txBody>
      </p:sp>
      <p:sp>
        <p:nvSpPr>
          <p:cNvPr id="6" name="Text 4"/>
          <p:cNvSpPr/>
          <p:nvPr/>
        </p:nvSpPr>
        <p:spPr>
          <a:xfrm>
            <a:off x="2564249" y="2957393"/>
            <a:ext cx="4988719" cy="324802"/>
          </a:xfrm>
          <a:prstGeom prst="rect">
            <a:avLst/>
          </a:prstGeom>
          <a:noFill/>
          <a:ln/>
        </p:spPr>
        <p:txBody>
          <a:bodyPr wrap="non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Use AI to generate novel product ideas and solutions.</a:t>
            </a:r>
            <a:endParaRPr lang="en-US" sz="1550" dirty="0"/>
          </a:p>
        </p:txBody>
      </p:sp>
      <p:sp>
        <p:nvSpPr>
          <p:cNvPr id="7" name="Shape 5"/>
          <p:cNvSpPr/>
          <p:nvPr/>
        </p:nvSpPr>
        <p:spPr>
          <a:xfrm>
            <a:off x="2462808" y="3475553"/>
            <a:ext cx="11355943" cy="11430"/>
          </a:xfrm>
          <a:prstGeom prst="roundRect">
            <a:avLst>
              <a:gd name="adj" fmla="val 745728"/>
            </a:avLst>
          </a:prstGeom>
          <a:solidFill>
            <a:srgbClr val="8D2424"/>
          </a:solidFill>
          <a:ln/>
        </p:spPr>
      </p:sp>
      <p:sp>
        <p:nvSpPr>
          <p:cNvPr id="8" name="Shape 6"/>
          <p:cNvSpPr/>
          <p:nvPr/>
        </p:nvSpPr>
        <p:spPr>
          <a:xfrm>
            <a:off x="710208" y="3586520"/>
            <a:ext cx="3302437" cy="1185982"/>
          </a:xfrm>
          <a:prstGeom prst="roundRect">
            <a:avLst>
              <a:gd name="adj" fmla="val 7187"/>
            </a:avLst>
          </a:prstGeom>
          <a:solidFill>
            <a:srgbClr val="740B0B"/>
          </a:solidFill>
          <a:ln w="7620">
            <a:solidFill>
              <a:srgbClr val="8D2424"/>
            </a:solidFill>
            <a:prstDash val="solid"/>
          </a:ln>
        </p:spPr>
      </p:sp>
      <p:sp>
        <p:nvSpPr>
          <p:cNvPr id="9" name="Text 7"/>
          <p:cNvSpPr/>
          <p:nvPr/>
        </p:nvSpPr>
        <p:spPr>
          <a:xfrm>
            <a:off x="920710" y="3976568"/>
            <a:ext cx="211812" cy="405884"/>
          </a:xfrm>
          <a:prstGeom prst="rect">
            <a:avLst/>
          </a:prstGeom>
          <a:noFill/>
          <a:ln/>
        </p:spPr>
        <p:txBody>
          <a:bodyPr wrap="none" lIns="0" tIns="0" rIns="0" bIns="0" rtlCol="0" anchor="t"/>
          <a:lstStyle/>
          <a:p>
            <a:pPr algn="ctr" indent="0" marL="0">
              <a:lnSpc>
                <a:spcPts val="3150"/>
              </a:lnSpc>
              <a:buNone/>
            </a:pPr>
            <a:r>
              <a:rPr lang="en-US" sz="1950" dirty="0">
                <a:solidFill>
                  <a:srgbClr val="FFE5E5"/>
                </a:solidFill>
                <a:latin typeface="Dela Gothic One" pitchFamily="34" charset="0"/>
                <a:ea typeface="Dela Gothic One" pitchFamily="34" charset="-122"/>
                <a:cs typeface="Dela Gothic One" pitchFamily="34" charset="-120"/>
              </a:rPr>
              <a:t>2</a:t>
            </a:r>
            <a:endParaRPr lang="en-US" sz="1950" dirty="0"/>
          </a:p>
        </p:txBody>
      </p:sp>
      <p:sp>
        <p:nvSpPr>
          <p:cNvPr id="10" name="Text 8"/>
          <p:cNvSpPr/>
          <p:nvPr/>
        </p:nvSpPr>
        <p:spPr>
          <a:xfrm>
            <a:off x="4215527" y="3789402"/>
            <a:ext cx="3475911" cy="333732"/>
          </a:xfrm>
          <a:prstGeom prst="rect">
            <a:avLst/>
          </a:prstGeom>
          <a:noFill/>
          <a:ln/>
        </p:spPr>
        <p:txBody>
          <a:bodyPr wrap="none" lIns="0" tIns="0" rIns="0" bIns="0" rtlCol="0" anchor="t"/>
          <a:lstStyle/>
          <a:p>
            <a:pPr algn="l" indent="0" marL="0">
              <a:lnSpc>
                <a:spcPts val="2600"/>
              </a:lnSpc>
              <a:buNone/>
            </a:pPr>
            <a:r>
              <a:rPr lang="en-US" sz="2100" dirty="0">
                <a:solidFill>
                  <a:srgbClr val="FFE5E5"/>
                </a:solidFill>
                <a:latin typeface="Dela Gothic One" pitchFamily="34" charset="0"/>
                <a:ea typeface="Dela Gothic One" pitchFamily="34" charset="-122"/>
                <a:cs typeface="Dela Gothic One" pitchFamily="34" charset="-120"/>
              </a:rPr>
              <a:t>Concept Development</a:t>
            </a:r>
            <a:endParaRPr lang="en-US" sz="2100" dirty="0"/>
          </a:p>
        </p:txBody>
      </p:sp>
      <p:sp>
        <p:nvSpPr>
          <p:cNvPr id="11" name="Text 9"/>
          <p:cNvSpPr/>
          <p:nvPr/>
        </p:nvSpPr>
        <p:spPr>
          <a:xfrm>
            <a:off x="4215527" y="4244816"/>
            <a:ext cx="5525333" cy="324802"/>
          </a:xfrm>
          <a:prstGeom prst="rect">
            <a:avLst/>
          </a:prstGeom>
          <a:noFill/>
          <a:ln/>
        </p:spPr>
        <p:txBody>
          <a:bodyPr wrap="non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Develop prototypes and test ideas using AI-powered tools.</a:t>
            </a:r>
            <a:endParaRPr lang="en-US" sz="1550" dirty="0"/>
          </a:p>
        </p:txBody>
      </p:sp>
      <p:sp>
        <p:nvSpPr>
          <p:cNvPr id="12" name="Shape 10"/>
          <p:cNvSpPr/>
          <p:nvPr/>
        </p:nvSpPr>
        <p:spPr>
          <a:xfrm>
            <a:off x="4114086" y="4762976"/>
            <a:ext cx="9704665" cy="11430"/>
          </a:xfrm>
          <a:prstGeom prst="roundRect">
            <a:avLst>
              <a:gd name="adj" fmla="val 745728"/>
            </a:avLst>
          </a:prstGeom>
          <a:solidFill>
            <a:srgbClr val="8D2424"/>
          </a:solidFill>
          <a:ln/>
        </p:spPr>
      </p:sp>
      <p:sp>
        <p:nvSpPr>
          <p:cNvPr id="13" name="Shape 11"/>
          <p:cNvSpPr/>
          <p:nvPr/>
        </p:nvSpPr>
        <p:spPr>
          <a:xfrm>
            <a:off x="710208" y="4873943"/>
            <a:ext cx="4953714" cy="1185982"/>
          </a:xfrm>
          <a:prstGeom prst="roundRect">
            <a:avLst>
              <a:gd name="adj" fmla="val 7187"/>
            </a:avLst>
          </a:prstGeom>
          <a:solidFill>
            <a:srgbClr val="740B0B"/>
          </a:solidFill>
          <a:ln w="7620">
            <a:solidFill>
              <a:srgbClr val="8D2424"/>
            </a:solidFill>
            <a:prstDash val="solid"/>
          </a:ln>
        </p:spPr>
      </p:sp>
      <p:sp>
        <p:nvSpPr>
          <p:cNvPr id="14" name="Text 12"/>
          <p:cNvSpPr/>
          <p:nvPr/>
        </p:nvSpPr>
        <p:spPr>
          <a:xfrm>
            <a:off x="920710" y="5263991"/>
            <a:ext cx="223480" cy="405884"/>
          </a:xfrm>
          <a:prstGeom prst="rect">
            <a:avLst/>
          </a:prstGeom>
          <a:noFill/>
          <a:ln/>
        </p:spPr>
        <p:txBody>
          <a:bodyPr wrap="none" lIns="0" tIns="0" rIns="0" bIns="0" rtlCol="0" anchor="t"/>
          <a:lstStyle/>
          <a:p>
            <a:pPr algn="ctr" indent="0" marL="0">
              <a:lnSpc>
                <a:spcPts val="3150"/>
              </a:lnSpc>
              <a:buNone/>
            </a:pPr>
            <a:r>
              <a:rPr lang="en-US" sz="1950" dirty="0">
                <a:solidFill>
                  <a:srgbClr val="FFE5E5"/>
                </a:solidFill>
                <a:latin typeface="Dela Gothic One" pitchFamily="34" charset="0"/>
                <a:ea typeface="Dela Gothic One" pitchFamily="34" charset="-122"/>
                <a:cs typeface="Dela Gothic One" pitchFamily="34" charset="-120"/>
              </a:rPr>
              <a:t>3</a:t>
            </a:r>
            <a:endParaRPr lang="en-US" sz="1950" dirty="0"/>
          </a:p>
        </p:txBody>
      </p:sp>
      <p:sp>
        <p:nvSpPr>
          <p:cNvPr id="15" name="Text 13"/>
          <p:cNvSpPr/>
          <p:nvPr/>
        </p:nvSpPr>
        <p:spPr>
          <a:xfrm>
            <a:off x="5866805" y="5076825"/>
            <a:ext cx="2794873" cy="333732"/>
          </a:xfrm>
          <a:prstGeom prst="rect">
            <a:avLst/>
          </a:prstGeom>
          <a:noFill/>
          <a:ln/>
        </p:spPr>
        <p:txBody>
          <a:bodyPr wrap="none" lIns="0" tIns="0" rIns="0" bIns="0" rtlCol="0" anchor="t"/>
          <a:lstStyle/>
          <a:p>
            <a:pPr algn="l" indent="0" marL="0">
              <a:lnSpc>
                <a:spcPts val="2600"/>
              </a:lnSpc>
              <a:buNone/>
            </a:pPr>
            <a:r>
              <a:rPr lang="en-US" sz="2100" dirty="0">
                <a:solidFill>
                  <a:srgbClr val="FFE5E5"/>
                </a:solidFill>
                <a:latin typeface="Dela Gothic One" pitchFamily="34" charset="0"/>
                <a:ea typeface="Dela Gothic One" pitchFamily="34" charset="-122"/>
                <a:cs typeface="Dela Gothic One" pitchFamily="34" charset="-120"/>
              </a:rPr>
              <a:t>Market Validation</a:t>
            </a:r>
            <a:endParaRPr lang="en-US" sz="2100" dirty="0"/>
          </a:p>
        </p:txBody>
      </p:sp>
      <p:sp>
        <p:nvSpPr>
          <p:cNvPr id="16" name="Text 14"/>
          <p:cNvSpPr/>
          <p:nvPr/>
        </p:nvSpPr>
        <p:spPr>
          <a:xfrm>
            <a:off x="5866805" y="5532239"/>
            <a:ext cx="5999440" cy="324802"/>
          </a:xfrm>
          <a:prstGeom prst="rect">
            <a:avLst/>
          </a:prstGeom>
          <a:noFill/>
          <a:ln/>
        </p:spPr>
        <p:txBody>
          <a:bodyPr wrap="non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Analyze market trends and customer feedback using AI insights.</a:t>
            </a:r>
            <a:endParaRPr lang="en-US" sz="1550" dirty="0"/>
          </a:p>
        </p:txBody>
      </p:sp>
      <p:sp>
        <p:nvSpPr>
          <p:cNvPr id="17" name="Shape 15"/>
          <p:cNvSpPr/>
          <p:nvPr/>
        </p:nvSpPr>
        <p:spPr>
          <a:xfrm>
            <a:off x="5765363" y="6050399"/>
            <a:ext cx="8053387" cy="11430"/>
          </a:xfrm>
          <a:prstGeom prst="roundRect">
            <a:avLst>
              <a:gd name="adj" fmla="val 745728"/>
            </a:avLst>
          </a:prstGeom>
          <a:solidFill>
            <a:srgbClr val="8D2424"/>
          </a:solidFill>
          <a:ln/>
        </p:spPr>
      </p:sp>
      <p:sp>
        <p:nvSpPr>
          <p:cNvPr id="18" name="Shape 16"/>
          <p:cNvSpPr/>
          <p:nvPr/>
        </p:nvSpPr>
        <p:spPr>
          <a:xfrm>
            <a:off x="710208" y="6161365"/>
            <a:ext cx="6604992" cy="1510784"/>
          </a:xfrm>
          <a:prstGeom prst="roundRect">
            <a:avLst>
              <a:gd name="adj" fmla="val 5642"/>
            </a:avLst>
          </a:prstGeom>
          <a:solidFill>
            <a:srgbClr val="740B0B"/>
          </a:solidFill>
          <a:ln w="7620">
            <a:solidFill>
              <a:srgbClr val="8D2424"/>
            </a:solidFill>
            <a:prstDash val="solid"/>
          </a:ln>
        </p:spPr>
      </p:sp>
      <p:sp>
        <p:nvSpPr>
          <p:cNvPr id="19" name="Text 17"/>
          <p:cNvSpPr/>
          <p:nvPr/>
        </p:nvSpPr>
        <p:spPr>
          <a:xfrm>
            <a:off x="920710" y="6713815"/>
            <a:ext cx="234434" cy="405884"/>
          </a:xfrm>
          <a:prstGeom prst="rect">
            <a:avLst/>
          </a:prstGeom>
          <a:noFill/>
          <a:ln/>
        </p:spPr>
        <p:txBody>
          <a:bodyPr wrap="none" lIns="0" tIns="0" rIns="0" bIns="0" rtlCol="0" anchor="t"/>
          <a:lstStyle/>
          <a:p>
            <a:pPr algn="ctr" indent="0" marL="0">
              <a:lnSpc>
                <a:spcPts val="3150"/>
              </a:lnSpc>
              <a:buNone/>
            </a:pPr>
            <a:r>
              <a:rPr lang="en-US" sz="1950" dirty="0">
                <a:solidFill>
                  <a:srgbClr val="FFE5E5"/>
                </a:solidFill>
                <a:latin typeface="Dela Gothic One" pitchFamily="34" charset="0"/>
                <a:ea typeface="Dela Gothic One" pitchFamily="34" charset="-122"/>
                <a:cs typeface="Dela Gothic One" pitchFamily="34" charset="-120"/>
              </a:rPr>
              <a:t>4</a:t>
            </a:r>
            <a:endParaRPr lang="en-US" sz="1950" dirty="0"/>
          </a:p>
        </p:txBody>
      </p:sp>
      <p:sp>
        <p:nvSpPr>
          <p:cNvPr id="20" name="Text 18"/>
          <p:cNvSpPr/>
          <p:nvPr/>
        </p:nvSpPr>
        <p:spPr>
          <a:xfrm>
            <a:off x="7518083" y="6364248"/>
            <a:ext cx="3298388" cy="333732"/>
          </a:xfrm>
          <a:prstGeom prst="rect">
            <a:avLst/>
          </a:prstGeom>
          <a:noFill/>
          <a:ln/>
        </p:spPr>
        <p:txBody>
          <a:bodyPr wrap="none" lIns="0" tIns="0" rIns="0" bIns="0" rtlCol="0" anchor="t"/>
          <a:lstStyle/>
          <a:p>
            <a:pPr algn="l" indent="0" marL="0">
              <a:lnSpc>
                <a:spcPts val="2600"/>
              </a:lnSpc>
              <a:buNone/>
            </a:pPr>
            <a:r>
              <a:rPr lang="en-US" sz="2100" dirty="0">
                <a:solidFill>
                  <a:srgbClr val="FFE5E5"/>
                </a:solidFill>
                <a:latin typeface="Dela Gothic One" pitchFamily="34" charset="0"/>
                <a:ea typeface="Dela Gothic One" pitchFamily="34" charset="-122"/>
                <a:cs typeface="Dela Gothic One" pitchFamily="34" charset="-120"/>
              </a:rPr>
              <a:t>Launch and Iteration</a:t>
            </a:r>
            <a:endParaRPr lang="en-US" sz="2100" dirty="0"/>
          </a:p>
        </p:txBody>
      </p:sp>
      <p:sp>
        <p:nvSpPr>
          <p:cNvPr id="21" name="Text 19"/>
          <p:cNvSpPr/>
          <p:nvPr/>
        </p:nvSpPr>
        <p:spPr>
          <a:xfrm>
            <a:off x="7518083" y="6819662"/>
            <a:ext cx="6199227" cy="649605"/>
          </a:xfrm>
          <a:prstGeom prst="rect">
            <a:avLst/>
          </a:prstGeom>
          <a:noFill/>
          <a:ln/>
        </p:spPr>
        <p:txBody>
          <a:bodyPr wrap="square" lIns="0" tIns="0" rIns="0" bIns="0" rtlCol="0" anchor="t"/>
          <a:lstStyle/>
          <a:p>
            <a:pPr algn="l" indent="0" marL="0">
              <a:lnSpc>
                <a:spcPts val="2550"/>
              </a:lnSpc>
              <a:buNone/>
            </a:pPr>
            <a:r>
              <a:rPr lang="en-US" sz="1550" dirty="0">
                <a:solidFill>
                  <a:srgbClr val="FFE5E5"/>
                </a:solidFill>
                <a:latin typeface="DM Sans" pitchFamily="34" charset="0"/>
                <a:ea typeface="DM Sans" pitchFamily="34" charset="-122"/>
                <a:cs typeface="DM Sans" pitchFamily="34" charset="-120"/>
              </a:rPr>
              <a:t>Optimize products and services based on real-time data and feedback.</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93050"/>
          </a:xfrm>
          <a:prstGeom prst="rect">
            <a:avLst/>
          </a:prstGeom>
        </p:spPr>
      </p:pic>
      <p:sp>
        <p:nvSpPr>
          <p:cNvPr id="3" name="Text 0"/>
          <p:cNvSpPr/>
          <p:nvPr/>
        </p:nvSpPr>
        <p:spPr>
          <a:xfrm>
            <a:off x="698063" y="3041452"/>
            <a:ext cx="13234273" cy="1312069"/>
          </a:xfrm>
          <a:prstGeom prst="rect">
            <a:avLst/>
          </a:prstGeom>
          <a:noFill/>
          <a:ln/>
        </p:spPr>
        <p:txBody>
          <a:bodyPr wrap="square" lIns="0" tIns="0" rIns="0" bIns="0" rtlCol="0" anchor="t"/>
          <a:lstStyle/>
          <a:p>
            <a:pPr indent="0" marL="0">
              <a:lnSpc>
                <a:spcPts val="5150"/>
              </a:lnSpc>
              <a:buNone/>
            </a:pPr>
            <a:r>
              <a:rPr lang="en-US" sz="4100" dirty="0">
                <a:solidFill>
                  <a:srgbClr val="FAEBEB"/>
                </a:solidFill>
                <a:latin typeface="Dela Gothic One" pitchFamily="34" charset="0"/>
                <a:ea typeface="Dela Gothic One" pitchFamily="34" charset="-122"/>
                <a:cs typeface="Dela Gothic One" pitchFamily="34" charset="-120"/>
              </a:rPr>
              <a:t>Upskilling Your Workforce for the Generative AI Era</a:t>
            </a:r>
            <a:endParaRPr lang="en-US" sz="4100" dirty="0"/>
          </a:p>
        </p:txBody>
      </p:sp>
      <p:pic>
        <p:nvPicPr>
          <p:cNvPr id="4" name="Image 1" descr="preencoded.png">    </p:cNvPr>
          <p:cNvPicPr>
            <a:picLocks noChangeAspect="1"/>
          </p:cNvPicPr>
          <p:nvPr/>
        </p:nvPicPr>
        <p:blipFill>
          <a:blip r:embed="rId2"/>
          <a:stretch>
            <a:fillRect/>
          </a:stretch>
        </p:blipFill>
        <p:spPr>
          <a:xfrm>
            <a:off x="698063" y="4652605"/>
            <a:ext cx="3308509" cy="797719"/>
          </a:xfrm>
          <a:prstGeom prst="rect">
            <a:avLst/>
          </a:prstGeom>
        </p:spPr>
      </p:pic>
      <p:sp>
        <p:nvSpPr>
          <p:cNvPr id="5" name="Text 1"/>
          <p:cNvSpPr/>
          <p:nvPr/>
        </p:nvSpPr>
        <p:spPr>
          <a:xfrm>
            <a:off x="897493" y="5749409"/>
            <a:ext cx="2624376" cy="328017"/>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AI Literacy</a:t>
            </a:r>
            <a:endParaRPr lang="en-US" sz="2050" dirty="0"/>
          </a:p>
        </p:txBody>
      </p:sp>
      <p:sp>
        <p:nvSpPr>
          <p:cNvPr id="6" name="Text 2"/>
          <p:cNvSpPr/>
          <p:nvPr/>
        </p:nvSpPr>
        <p:spPr>
          <a:xfrm>
            <a:off x="897493" y="6197084"/>
            <a:ext cx="2909649" cy="957263"/>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Educate employees on the fundamentals of AI and its applications.</a:t>
            </a:r>
            <a:endParaRPr lang="en-US" sz="1550" dirty="0"/>
          </a:p>
        </p:txBody>
      </p:sp>
      <p:pic>
        <p:nvPicPr>
          <p:cNvPr id="7" name="Image 2" descr="preencoded.png">    </p:cNvPr>
          <p:cNvPicPr>
            <a:picLocks noChangeAspect="1"/>
          </p:cNvPicPr>
          <p:nvPr/>
        </p:nvPicPr>
        <p:blipFill>
          <a:blip r:embed="rId3"/>
          <a:stretch>
            <a:fillRect/>
          </a:stretch>
        </p:blipFill>
        <p:spPr>
          <a:xfrm>
            <a:off x="4006572" y="4652605"/>
            <a:ext cx="3308628" cy="797719"/>
          </a:xfrm>
          <a:prstGeom prst="rect">
            <a:avLst/>
          </a:prstGeom>
        </p:spPr>
      </p:pic>
      <p:sp>
        <p:nvSpPr>
          <p:cNvPr id="8" name="Text 3"/>
          <p:cNvSpPr/>
          <p:nvPr/>
        </p:nvSpPr>
        <p:spPr>
          <a:xfrm>
            <a:off x="4206002" y="5749409"/>
            <a:ext cx="2909768" cy="656034"/>
          </a:xfrm>
          <a:prstGeom prst="rect">
            <a:avLst/>
          </a:prstGeom>
          <a:noFill/>
          <a:ln/>
        </p:spPr>
        <p:txBody>
          <a:bodyPr wrap="squar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AI Skills Development</a:t>
            </a:r>
            <a:endParaRPr lang="en-US" sz="2050" dirty="0"/>
          </a:p>
        </p:txBody>
      </p:sp>
      <p:sp>
        <p:nvSpPr>
          <p:cNvPr id="9" name="Text 4"/>
          <p:cNvSpPr/>
          <p:nvPr/>
        </p:nvSpPr>
        <p:spPr>
          <a:xfrm>
            <a:off x="4206002" y="6525101"/>
            <a:ext cx="2909768" cy="638175"/>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Train employees in specific AI tools and techniques.</a:t>
            </a:r>
            <a:endParaRPr lang="en-US" sz="1550" dirty="0"/>
          </a:p>
        </p:txBody>
      </p:sp>
      <p:pic>
        <p:nvPicPr>
          <p:cNvPr id="10" name="Image 3" descr="preencoded.png">    </p:cNvPr>
          <p:cNvPicPr>
            <a:picLocks noChangeAspect="1"/>
          </p:cNvPicPr>
          <p:nvPr/>
        </p:nvPicPr>
        <p:blipFill>
          <a:blip r:embed="rId4"/>
          <a:stretch>
            <a:fillRect/>
          </a:stretch>
        </p:blipFill>
        <p:spPr>
          <a:xfrm>
            <a:off x="7315200" y="4652605"/>
            <a:ext cx="3308509" cy="797719"/>
          </a:xfrm>
          <a:prstGeom prst="rect">
            <a:avLst/>
          </a:prstGeom>
        </p:spPr>
      </p:pic>
      <p:sp>
        <p:nvSpPr>
          <p:cNvPr id="11" name="Text 5"/>
          <p:cNvSpPr/>
          <p:nvPr/>
        </p:nvSpPr>
        <p:spPr>
          <a:xfrm>
            <a:off x="7514630" y="5749409"/>
            <a:ext cx="2909649" cy="656034"/>
          </a:xfrm>
          <a:prstGeom prst="rect">
            <a:avLst/>
          </a:prstGeom>
          <a:noFill/>
          <a:ln/>
        </p:spPr>
        <p:txBody>
          <a:bodyPr wrap="squar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Collaboration and Teamwork</a:t>
            </a:r>
            <a:endParaRPr lang="en-US" sz="2050" dirty="0"/>
          </a:p>
        </p:txBody>
      </p:sp>
      <p:sp>
        <p:nvSpPr>
          <p:cNvPr id="12" name="Text 6"/>
          <p:cNvSpPr/>
          <p:nvPr/>
        </p:nvSpPr>
        <p:spPr>
          <a:xfrm>
            <a:off x="7514630" y="6525101"/>
            <a:ext cx="2909649" cy="957263"/>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Foster a culture of collaboration between human and AI teams.</a:t>
            </a:r>
            <a:endParaRPr lang="en-US" sz="1550" dirty="0"/>
          </a:p>
        </p:txBody>
      </p:sp>
      <p:pic>
        <p:nvPicPr>
          <p:cNvPr id="13" name="Image 4" descr="preencoded.png">    </p:cNvPr>
          <p:cNvPicPr>
            <a:picLocks noChangeAspect="1"/>
          </p:cNvPicPr>
          <p:nvPr/>
        </p:nvPicPr>
        <p:blipFill>
          <a:blip r:embed="rId5"/>
          <a:stretch>
            <a:fillRect/>
          </a:stretch>
        </p:blipFill>
        <p:spPr>
          <a:xfrm>
            <a:off x="10623709" y="4652605"/>
            <a:ext cx="3308628" cy="797719"/>
          </a:xfrm>
          <a:prstGeom prst="rect">
            <a:avLst/>
          </a:prstGeom>
        </p:spPr>
      </p:pic>
      <p:sp>
        <p:nvSpPr>
          <p:cNvPr id="14" name="Text 7"/>
          <p:cNvSpPr/>
          <p:nvPr/>
        </p:nvSpPr>
        <p:spPr>
          <a:xfrm>
            <a:off x="10823138" y="5749409"/>
            <a:ext cx="2909768" cy="656034"/>
          </a:xfrm>
          <a:prstGeom prst="rect">
            <a:avLst/>
          </a:prstGeom>
          <a:noFill/>
          <a:ln/>
        </p:spPr>
        <p:txBody>
          <a:bodyPr wrap="squar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Ethical and Responsible AI</a:t>
            </a:r>
            <a:endParaRPr lang="en-US" sz="2050" dirty="0"/>
          </a:p>
        </p:txBody>
      </p:sp>
      <p:sp>
        <p:nvSpPr>
          <p:cNvPr id="15" name="Text 8"/>
          <p:cNvSpPr/>
          <p:nvPr/>
        </p:nvSpPr>
        <p:spPr>
          <a:xfrm>
            <a:off x="10823138" y="6525101"/>
            <a:ext cx="2909768" cy="957263"/>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Instill a strong ethical framework for AI development and deployment.</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2108" y="720566"/>
            <a:ext cx="7799784" cy="1894880"/>
          </a:xfrm>
          <a:prstGeom prst="rect">
            <a:avLst/>
          </a:prstGeom>
          <a:noFill/>
          <a:ln/>
        </p:spPr>
        <p:txBody>
          <a:bodyPr wrap="square" lIns="0" tIns="0" rIns="0" bIns="0" rtlCol="0" anchor="t"/>
          <a:lstStyle/>
          <a:p>
            <a:pPr indent="0" marL="0">
              <a:lnSpc>
                <a:spcPts val="4950"/>
              </a:lnSpc>
              <a:buNone/>
            </a:pPr>
            <a:r>
              <a:rPr lang="en-US" sz="3950" dirty="0">
                <a:solidFill>
                  <a:srgbClr val="FAEBEB"/>
                </a:solidFill>
                <a:latin typeface="Dela Gothic One" pitchFamily="34" charset="0"/>
                <a:ea typeface="Dela Gothic One" pitchFamily="34" charset="-122"/>
                <a:cs typeface="Dela Gothic One" pitchFamily="34" charset="-120"/>
              </a:rPr>
              <a:t>Addressing Challenges and Overcoming Barriers to Adoption</a:t>
            </a:r>
            <a:endParaRPr lang="en-US" sz="3950" dirty="0"/>
          </a:p>
        </p:txBody>
      </p:sp>
      <p:sp>
        <p:nvSpPr>
          <p:cNvPr id="4" name="Text 1"/>
          <p:cNvSpPr/>
          <p:nvPr/>
        </p:nvSpPr>
        <p:spPr>
          <a:xfrm>
            <a:off x="672108" y="2999423"/>
            <a:ext cx="3755827" cy="633651"/>
          </a:xfrm>
          <a:prstGeom prst="rect">
            <a:avLst/>
          </a:prstGeom>
          <a:noFill/>
          <a:ln/>
        </p:spPr>
        <p:txBody>
          <a:bodyPr wrap="none" lIns="0" tIns="0" rIns="0" bIns="0" rtlCol="0" anchor="t"/>
          <a:lstStyle/>
          <a:p>
            <a:pPr algn="ctr" indent="0" marL="0">
              <a:lnSpc>
                <a:spcPts val="4950"/>
              </a:lnSpc>
              <a:buNone/>
            </a:pPr>
            <a:r>
              <a:rPr lang="en-US" sz="4950" dirty="0">
                <a:solidFill>
                  <a:srgbClr val="FFE5E5"/>
                </a:solidFill>
                <a:latin typeface="Dela Gothic One" pitchFamily="34" charset="0"/>
                <a:ea typeface="Dela Gothic One" pitchFamily="34" charset="-122"/>
                <a:cs typeface="Dela Gothic One" pitchFamily="34" charset="-120"/>
              </a:rPr>
              <a:t>1</a:t>
            </a:r>
            <a:endParaRPr lang="en-US" sz="4950" dirty="0"/>
          </a:p>
        </p:txBody>
      </p:sp>
      <p:sp>
        <p:nvSpPr>
          <p:cNvPr id="5" name="Text 2"/>
          <p:cNvSpPr/>
          <p:nvPr/>
        </p:nvSpPr>
        <p:spPr>
          <a:xfrm>
            <a:off x="1286589" y="3872984"/>
            <a:ext cx="2526744" cy="315754"/>
          </a:xfrm>
          <a:prstGeom prst="rect">
            <a:avLst/>
          </a:prstGeom>
          <a:noFill/>
          <a:ln/>
        </p:spPr>
        <p:txBody>
          <a:bodyPr wrap="none" lIns="0" tIns="0" rIns="0" bIns="0" rtlCol="0" anchor="t"/>
          <a:lstStyle/>
          <a:p>
            <a:pPr algn="ctr"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Data Quality</a:t>
            </a:r>
            <a:endParaRPr lang="en-US" sz="1950" dirty="0"/>
          </a:p>
        </p:txBody>
      </p:sp>
      <p:sp>
        <p:nvSpPr>
          <p:cNvPr id="6" name="Text 3"/>
          <p:cNvSpPr/>
          <p:nvPr/>
        </p:nvSpPr>
        <p:spPr>
          <a:xfrm>
            <a:off x="672108" y="4303871"/>
            <a:ext cx="3755827" cy="614363"/>
          </a:xfrm>
          <a:prstGeom prst="rect">
            <a:avLst/>
          </a:prstGeom>
          <a:noFill/>
          <a:ln/>
        </p:spPr>
        <p:txBody>
          <a:bodyPr wrap="square" lIns="0" tIns="0" rIns="0" bIns="0" rtlCol="0" anchor="t"/>
          <a:lstStyle/>
          <a:p>
            <a:pPr algn="ctr" indent="0" marL="0">
              <a:lnSpc>
                <a:spcPts val="2400"/>
              </a:lnSpc>
              <a:buNone/>
            </a:pPr>
            <a:r>
              <a:rPr lang="en-US" sz="1500" dirty="0">
                <a:solidFill>
                  <a:srgbClr val="FFE5E5"/>
                </a:solidFill>
                <a:latin typeface="DM Sans" pitchFamily="34" charset="0"/>
                <a:ea typeface="DM Sans" pitchFamily="34" charset="-122"/>
                <a:cs typeface="DM Sans" pitchFamily="34" charset="-120"/>
              </a:rPr>
              <a:t>Ensure high-quality data for accurate AI outputs.</a:t>
            </a:r>
            <a:endParaRPr lang="en-US" sz="1500" dirty="0"/>
          </a:p>
        </p:txBody>
      </p:sp>
      <p:sp>
        <p:nvSpPr>
          <p:cNvPr id="7" name="Text 4"/>
          <p:cNvSpPr/>
          <p:nvPr/>
        </p:nvSpPr>
        <p:spPr>
          <a:xfrm>
            <a:off x="4715947" y="2999423"/>
            <a:ext cx="3755946" cy="633651"/>
          </a:xfrm>
          <a:prstGeom prst="rect">
            <a:avLst/>
          </a:prstGeom>
          <a:noFill/>
          <a:ln/>
        </p:spPr>
        <p:txBody>
          <a:bodyPr wrap="none" lIns="0" tIns="0" rIns="0" bIns="0" rtlCol="0" anchor="t"/>
          <a:lstStyle/>
          <a:p>
            <a:pPr algn="ctr" indent="0" marL="0">
              <a:lnSpc>
                <a:spcPts val="4950"/>
              </a:lnSpc>
              <a:buNone/>
            </a:pPr>
            <a:r>
              <a:rPr lang="en-US" sz="4950" dirty="0">
                <a:solidFill>
                  <a:srgbClr val="FFE5E5"/>
                </a:solidFill>
                <a:latin typeface="Dela Gothic One" pitchFamily="34" charset="0"/>
                <a:ea typeface="Dela Gothic One" pitchFamily="34" charset="-122"/>
                <a:cs typeface="Dela Gothic One" pitchFamily="34" charset="-120"/>
              </a:rPr>
              <a:t>2</a:t>
            </a:r>
            <a:endParaRPr lang="en-US" sz="4950" dirty="0"/>
          </a:p>
        </p:txBody>
      </p:sp>
      <p:sp>
        <p:nvSpPr>
          <p:cNvPr id="8" name="Text 5"/>
          <p:cNvSpPr/>
          <p:nvPr/>
        </p:nvSpPr>
        <p:spPr>
          <a:xfrm>
            <a:off x="5234583" y="3872984"/>
            <a:ext cx="2718554" cy="315754"/>
          </a:xfrm>
          <a:prstGeom prst="rect">
            <a:avLst/>
          </a:prstGeom>
          <a:noFill/>
          <a:ln/>
        </p:spPr>
        <p:txBody>
          <a:bodyPr wrap="none" lIns="0" tIns="0" rIns="0" bIns="0" rtlCol="0" anchor="t"/>
          <a:lstStyle/>
          <a:p>
            <a:pPr algn="ctr"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Talent Acquisition</a:t>
            </a:r>
            <a:endParaRPr lang="en-US" sz="1950" dirty="0"/>
          </a:p>
        </p:txBody>
      </p:sp>
      <p:sp>
        <p:nvSpPr>
          <p:cNvPr id="9" name="Text 6"/>
          <p:cNvSpPr/>
          <p:nvPr/>
        </p:nvSpPr>
        <p:spPr>
          <a:xfrm>
            <a:off x="4715947" y="4303871"/>
            <a:ext cx="3755946" cy="307181"/>
          </a:xfrm>
          <a:prstGeom prst="rect">
            <a:avLst/>
          </a:prstGeom>
          <a:noFill/>
          <a:ln/>
        </p:spPr>
        <p:txBody>
          <a:bodyPr wrap="none" lIns="0" tIns="0" rIns="0" bIns="0" rtlCol="0" anchor="t"/>
          <a:lstStyle/>
          <a:p>
            <a:pPr algn="ctr" indent="0" marL="0">
              <a:lnSpc>
                <a:spcPts val="2400"/>
              </a:lnSpc>
              <a:buNone/>
            </a:pPr>
            <a:r>
              <a:rPr lang="en-US" sz="1500" dirty="0">
                <a:solidFill>
                  <a:srgbClr val="FFE5E5"/>
                </a:solidFill>
                <a:latin typeface="DM Sans" pitchFamily="34" charset="0"/>
                <a:ea typeface="DM Sans" pitchFamily="34" charset="-122"/>
                <a:cs typeface="DM Sans" pitchFamily="34" charset="-120"/>
              </a:rPr>
              <a:t>Hire and retain skilled AI professionals.</a:t>
            </a:r>
            <a:endParaRPr lang="en-US" sz="1500" dirty="0"/>
          </a:p>
        </p:txBody>
      </p:sp>
      <p:sp>
        <p:nvSpPr>
          <p:cNvPr id="10" name="Text 7"/>
          <p:cNvSpPr/>
          <p:nvPr/>
        </p:nvSpPr>
        <p:spPr>
          <a:xfrm>
            <a:off x="672108" y="5590223"/>
            <a:ext cx="3755827" cy="633651"/>
          </a:xfrm>
          <a:prstGeom prst="rect">
            <a:avLst/>
          </a:prstGeom>
          <a:noFill/>
          <a:ln/>
        </p:spPr>
        <p:txBody>
          <a:bodyPr wrap="none" lIns="0" tIns="0" rIns="0" bIns="0" rtlCol="0" anchor="t"/>
          <a:lstStyle/>
          <a:p>
            <a:pPr algn="ctr" indent="0" marL="0">
              <a:lnSpc>
                <a:spcPts val="4950"/>
              </a:lnSpc>
              <a:buNone/>
            </a:pPr>
            <a:r>
              <a:rPr lang="en-US" sz="4950" dirty="0">
                <a:solidFill>
                  <a:srgbClr val="FFE5E5"/>
                </a:solidFill>
                <a:latin typeface="Dela Gothic One" pitchFamily="34" charset="0"/>
                <a:ea typeface="Dela Gothic One" pitchFamily="34" charset="-122"/>
                <a:cs typeface="Dela Gothic One" pitchFamily="34" charset="-120"/>
              </a:rPr>
              <a:t>3</a:t>
            </a:r>
            <a:endParaRPr lang="en-US" sz="4950" dirty="0"/>
          </a:p>
        </p:txBody>
      </p:sp>
      <p:sp>
        <p:nvSpPr>
          <p:cNvPr id="11" name="Text 8"/>
          <p:cNvSpPr/>
          <p:nvPr/>
        </p:nvSpPr>
        <p:spPr>
          <a:xfrm>
            <a:off x="982623" y="6463784"/>
            <a:ext cx="3134678" cy="315754"/>
          </a:xfrm>
          <a:prstGeom prst="rect">
            <a:avLst/>
          </a:prstGeom>
          <a:noFill/>
          <a:ln/>
        </p:spPr>
        <p:txBody>
          <a:bodyPr wrap="none" lIns="0" tIns="0" rIns="0" bIns="0" rtlCol="0" anchor="t"/>
          <a:lstStyle/>
          <a:p>
            <a:pPr algn="ctr"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Cost and Investment</a:t>
            </a:r>
            <a:endParaRPr lang="en-US" sz="1950" dirty="0"/>
          </a:p>
        </p:txBody>
      </p:sp>
      <p:sp>
        <p:nvSpPr>
          <p:cNvPr id="12" name="Text 9"/>
          <p:cNvSpPr/>
          <p:nvPr/>
        </p:nvSpPr>
        <p:spPr>
          <a:xfrm>
            <a:off x="672108" y="6894671"/>
            <a:ext cx="3755827" cy="614363"/>
          </a:xfrm>
          <a:prstGeom prst="rect">
            <a:avLst/>
          </a:prstGeom>
          <a:noFill/>
          <a:ln/>
        </p:spPr>
        <p:txBody>
          <a:bodyPr wrap="square" lIns="0" tIns="0" rIns="0" bIns="0" rtlCol="0" anchor="t"/>
          <a:lstStyle/>
          <a:p>
            <a:pPr algn="ctr" indent="0" marL="0">
              <a:lnSpc>
                <a:spcPts val="2400"/>
              </a:lnSpc>
              <a:buNone/>
            </a:pPr>
            <a:r>
              <a:rPr lang="en-US" sz="1500" dirty="0">
                <a:solidFill>
                  <a:srgbClr val="FFE5E5"/>
                </a:solidFill>
                <a:latin typeface="DM Sans" pitchFamily="34" charset="0"/>
                <a:ea typeface="DM Sans" pitchFamily="34" charset="-122"/>
                <a:cs typeface="DM Sans" pitchFamily="34" charset="-120"/>
              </a:rPr>
              <a:t>Allocate resources strategically for AI development and implementation.</a:t>
            </a:r>
            <a:endParaRPr lang="en-US" sz="1500" dirty="0"/>
          </a:p>
        </p:txBody>
      </p:sp>
      <p:sp>
        <p:nvSpPr>
          <p:cNvPr id="13" name="Text 10"/>
          <p:cNvSpPr/>
          <p:nvPr/>
        </p:nvSpPr>
        <p:spPr>
          <a:xfrm>
            <a:off x="4715947" y="5590223"/>
            <a:ext cx="3755946" cy="633651"/>
          </a:xfrm>
          <a:prstGeom prst="rect">
            <a:avLst/>
          </a:prstGeom>
          <a:noFill/>
          <a:ln/>
        </p:spPr>
        <p:txBody>
          <a:bodyPr wrap="none" lIns="0" tIns="0" rIns="0" bIns="0" rtlCol="0" anchor="t"/>
          <a:lstStyle/>
          <a:p>
            <a:pPr algn="ctr" indent="0" marL="0">
              <a:lnSpc>
                <a:spcPts val="4950"/>
              </a:lnSpc>
              <a:buNone/>
            </a:pPr>
            <a:r>
              <a:rPr lang="en-US" sz="4950" dirty="0">
                <a:solidFill>
                  <a:srgbClr val="FFE5E5"/>
                </a:solidFill>
                <a:latin typeface="Dela Gothic One" pitchFamily="34" charset="0"/>
                <a:ea typeface="Dela Gothic One" pitchFamily="34" charset="-122"/>
                <a:cs typeface="Dela Gothic One" pitchFamily="34" charset="-120"/>
              </a:rPr>
              <a:t>4</a:t>
            </a:r>
            <a:endParaRPr lang="en-US" sz="4950" dirty="0"/>
          </a:p>
        </p:txBody>
      </p:sp>
      <p:sp>
        <p:nvSpPr>
          <p:cNvPr id="14" name="Text 11"/>
          <p:cNvSpPr/>
          <p:nvPr/>
        </p:nvSpPr>
        <p:spPr>
          <a:xfrm>
            <a:off x="4864418" y="6463784"/>
            <a:ext cx="3459004" cy="315754"/>
          </a:xfrm>
          <a:prstGeom prst="rect">
            <a:avLst/>
          </a:prstGeom>
          <a:noFill/>
          <a:ln/>
        </p:spPr>
        <p:txBody>
          <a:bodyPr wrap="none" lIns="0" tIns="0" rIns="0" bIns="0" rtlCol="0" anchor="t"/>
          <a:lstStyle/>
          <a:p>
            <a:pPr algn="ctr"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Integration Challenges</a:t>
            </a:r>
            <a:endParaRPr lang="en-US" sz="1950" dirty="0"/>
          </a:p>
        </p:txBody>
      </p:sp>
      <p:sp>
        <p:nvSpPr>
          <p:cNvPr id="15" name="Text 12"/>
          <p:cNvSpPr/>
          <p:nvPr/>
        </p:nvSpPr>
        <p:spPr>
          <a:xfrm>
            <a:off x="4715947" y="6894671"/>
            <a:ext cx="3755946" cy="614363"/>
          </a:xfrm>
          <a:prstGeom prst="rect">
            <a:avLst/>
          </a:prstGeom>
          <a:noFill/>
          <a:ln/>
        </p:spPr>
        <p:txBody>
          <a:bodyPr wrap="square" lIns="0" tIns="0" rIns="0" bIns="0" rtlCol="0" anchor="t"/>
          <a:lstStyle/>
          <a:p>
            <a:pPr algn="ctr" indent="0" marL="0">
              <a:lnSpc>
                <a:spcPts val="2400"/>
              </a:lnSpc>
              <a:buNone/>
            </a:pPr>
            <a:r>
              <a:rPr lang="en-US" sz="1500" dirty="0">
                <a:solidFill>
                  <a:srgbClr val="FFE5E5"/>
                </a:solidFill>
                <a:latin typeface="DM Sans" pitchFamily="34" charset="0"/>
                <a:ea typeface="DM Sans" pitchFamily="34" charset="-122"/>
                <a:cs typeface="DM Sans" pitchFamily="34" charset="-120"/>
              </a:rPr>
              <a:t>Integrate AI systems seamlessly with existing business processes.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2025-01-19T10:43:31Z</dcterms:created>
  <dcterms:modified xsi:type="dcterms:W3CDTF">2025-01-19T10:43:31Z</dcterms:modified>
</cp:coreProperties>
</file>